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4" r:id="rId2"/>
    <p:sldId id="288" r:id="rId3"/>
    <p:sldId id="289" r:id="rId4"/>
    <p:sldId id="273" r:id="rId5"/>
    <p:sldId id="279" r:id="rId6"/>
    <p:sldId id="280" r:id="rId7"/>
    <p:sldId id="281" r:id="rId8"/>
    <p:sldId id="282" r:id="rId9"/>
    <p:sldId id="290" r:id="rId10"/>
    <p:sldId id="291" r:id="rId11"/>
    <p:sldId id="292" r:id="rId12"/>
    <p:sldId id="293" r:id="rId13"/>
  </p:sldIdLst>
  <p:sldSz cx="9144000" cy="6858000" type="screen4x3"/>
  <p:notesSz cx="6858000" cy="91074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66FF"/>
    <a:srgbClr val="FF0000"/>
    <a:srgbClr val="3333FF"/>
    <a:srgbClr val="CC66FF"/>
    <a:srgbClr val="008000"/>
    <a:srgbClr val="0099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126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026">
            <a:extLst>
              <a:ext uri="{FF2B5EF4-FFF2-40B4-BE49-F238E27FC236}">
                <a16:creationId xmlns:a16="http://schemas.microsoft.com/office/drawing/2014/main" id="{2AF61817-7664-7777-C3E7-73EB0750A1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 altLang="en-US"/>
          </a:p>
        </p:txBody>
      </p:sp>
      <p:sp>
        <p:nvSpPr>
          <p:cNvPr id="48131" name="Rectangle 1027">
            <a:extLst>
              <a:ext uri="{FF2B5EF4-FFF2-40B4-BE49-F238E27FC236}">
                <a16:creationId xmlns:a16="http://schemas.microsoft.com/office/drawing/2014/main" id="{DCBB7EDA-1507-3F57-3A9E-8C57789BA99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CA" altLang="en-US"/>
          </a:p>
        </p:txBody>
      </p:sp>
      <p:sp>
        <p:nvSpPr>
          <p:cNvPr id="48132" name="Rectangle 1028">
            <a:extLst>
              <a:ext uri="{FF2B5EF4-FFF2-40B4-BE49-F238E27FC236}">
                <a16:creationId xmlns:a16="http://schemas.microsoft.com/office/drawing/2014/main" id="{79D7045D-DF4A-FCF8-BBF5-90657E00AEE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51875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 altLang="en-US"/>
          </a:p>
        </p:txBody>
      </p:sp>
      <p:sp>
        <p:nvSpPr>
          <p:cNvPr id="48133" name="Rectangle 1029">
            <a:extLst>
              <a:ext uri="{FF2B5EF4-FFF2-40B4-BE49-F238E27FC236}">
                <a16:creationId xmlns:a16="http://schemas.microsoft.com/office/drawing/2014/main" id="{E58CEF00-6214-39A7-F258-81861FADE88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51875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13D13B-06A5-4405-829D-8EF21063C986}" type="slidenum">
              <a:rPr lang="en-CA" altLang="en-US"/>
              <a:pPr/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BE125A78-978E-4129-015F-607757D4865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15367F9F-CD88-084F-BD1D-A4551BBE3AB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79876" name="Rectangle 4">
            <a:extLst>
              <a:ext uri="{FF2B5EF4-FFF2-40B4-BE49-F238E27FC236}">
                <a16:creationId xmlns:a16="http://schemas.microsoft.com/office/drawing/2014/main" id="{F7A6D3ED-A7A6-8617-572D-817D532A071E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50938" y="682625"/>
            <a:ext cx="4556125" cy="3416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9877" name="Rectangle 5">
            <a:extLst>
              <a:ext uri="{FF2B5EF4-FFF2-40B4-BE49-F238E27FC236}">
                <a16:creationId xmlns:a16="http://schemas.microsoft.com/office/drawing/2014/main" id="{0630D34E-C452-8A2B-49D0-C261CAF3108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25938"/>
            <a:ext cx="5486400" cy="409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79878" name="Rectangle 6">
            <a:extLst>
              <a:ext uri="{FF2B5EF4-FFF2-40B4-BE49-F238E27FC236}">
                <a16:creationId xmlns:a16="http://schemas.microsoft.com/office/drawing/2014/main" id="{63835E4A-F609-FC8E-81D2-C816A547E2D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50288"/>
            <a:ext cx="2971800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79879" name="Rectangle 7">
            <a:extLst>
              <a:ext uri="{FF2B5EF4-FFF2-40B4-BE49-F238E27FC236}">
                <a16:creationId xmlns:a16="http://schemas.microsoft.com/office/drawing/2014/main" id="{F4497AA5-7F4B-6569-BA5F-8C013EA53B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50288"/>
            <a:ext cx="2971800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0A76C96-F057-46A0-B241-2A6CB46557AA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EF3A3A6-B73D-B936-D943-1FC736B755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619FD6-4FC1-49EF-99D0-E43AB55E11FF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80898" name="Rectangle 2">
            <a:extLst>
              <a:ext uri="{FF2B5EF4-FFF2-40B4-BE49-F238E27FC236}">
                <a16:creationId xmlns:a16="http://schemas.microsoft.com/office/drawing/2014/main" id="{A20C00C5-8B40-490E-3200-A07DE072FAA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42FCAF82-116F-A349-B90E-528A4AAB1A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DE4C576-B5F0-C220-A014-CDB579E930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1EEE9D-91E5-4F42-8DA9-97EBC52C2516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90114" name="Rectangle 2">
            <a:extLst>
              <a:ext uri="{FF2B5EF4-FFF2-40B4-BE49-F238E27FC236}">
                <a16:creationId xmlns:a16="http://schemas.microsoft.com/office/drawing/2014/main" id="{DFED7388-8189-7685-F63A-BB289141313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11BEA65D-5ED0-3029-54F9-A1ECB3B687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7AA2B46-E8D3-E175-68F2-0135CD187C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8C54F6-7136-4B69-90CB-2FAD79CD17B0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91138" name="Rectangle 2">
            <a:extLst>
              <a:ext uri="{FF2B5EF4-FFF2-40B4-BE49-F238E27FC236}">
                <a16:creationId xmlns:a16="http://schemas.microsoft.com/office/drawing/2014/main" id="{FF47625D-92C0-FFA5-D72C-857389C7289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13BC961A-2942-D53F-A22E-48124B15F9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223C0F7-63A9-92C5-54DC-8128D4A6F3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C1627D-B867-4FC2-8CC1-FD650535795E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93186" name="Rectangle 2">
            <a:extLst>
              <a:ext uri="{FF2B5EF4-FFF2-40B4-BE49-F238E27FC236}">
                <a16:creationId xmlns:a16="http://schemas.microsoft.com/office/drawing/2014/main" id="{38BECA0B-37B1-47DF-436E-1469C78261D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54113" y="682625"/>
            <a:ext cx="4554537" cy="3416300"/>
          </a:xfrm>
          <a:ln/>
        </p:spPr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AE743BCD-6750-932A-8C2A-E48D858EA8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25938"/>
            <a:ext cx="5029200" cy="4098925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13DC3F0-8041-B08A-A3EF-A031602959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4B0C80-756B-47D6-90F4-81C7133B0AB7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81922" name="Rectangle 2">
            <a:extLst>
              <a:ext uri="{FF2B5EF4-FFF2-40B4-BE49-F238E27FC236}">
                <a16:creationId xmlns:a16="http://schemas.microsoft.com/office/drawing/2014/main" id="{DB5079D6-8128-B78C-E0A2-F7B7DC04285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9C39D754-1EB2-809C-FC9D-4B92231F69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7760A4E-2F2C-B1DC-F3B3-1066239FD6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85912C-8446-4EA5-9D70-1F7A6C12EED9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82946" name="Rectangle 2">
            <a:extLst>
              <a:ext uri="{FF2B5EF4-FFF2-40B4-BE49-F238E27FC236}">
                <a16:creationId xmlns:a16="http://schemas.microsoft.com/office/drawing/2014/main" id="{6ED8F4EB-EA00-5743-0189-40582246DA2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E84720AF-0F17-AA6F-1D52-D24C4AEF1B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7CFD069-8087-6CF1-486A-D3E4973E48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438562-DF77-4499-853E-3196A41F2EFE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83970" name="Rectangle 2">
            <a:extLst>
              <a:ext uri="{FF2B5EF4-FFF2-40B4-BE49-F238E27FC236}">
                <a16:creationId xmlns:a16="http://schemas.microsoft.com/office/drawing/2014/main" id="{2D553F15-9996-4510-64D0-7A1F3BCB44C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584A0C3F-B815-826B-FB18-3E5617B9B8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5BEFC43-ABAD-7883-9620-F41F348E3C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BC6F8E-474F-4897-B9EC-8FDC3BACA7D3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84994" name="Rectangle 2">
            <a:extLst>
              <a:ext uri="{FF2B5EF4-FFF2-40B4-BE49-F238E27FC236}">
                <a16:creationId xmlns:a16="http://schemas.microsoft.com/office/drawing/2014/main" id="{0DA12E63-CCDD-AFF8-08FA-B24550FB71B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F86DAA69-4035-B7D6-6742-FBE550896E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80BFDB0-B615-6944-DB53-E6D2CFB5E8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9BF25D-CF11-4F4C-876C-54D2E064AA30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86018" name="Rectangle 2">
            <a:extLst>
              <a:ext uri="{FF2B5EF4-FFF2-40B4-BE49-F238E27FC236}">
                <a16:creationId xmlns:a16="http://schemas.microsoft.com/office/drawing/2014/main" id="{1951CBE6-1D4A-B390-86B9-2BC72B41101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49920B4F-0827-B305-0A33-05CD733735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A6DA964-5129-CF7D-7CD9-DE2C8C426B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D2C015-1310-4EB8-9373-A8F45DCA09EB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87042" name="Rectangle 2">
            <a:extLst>
              <a:ext uri="{FF2B5EF4-FFF2-40B4-BE49-F238E27FC236}">
                <a16:creationId xmlns:a16="http://schemas.microsoft.com/office/drawing/2014/main" id="{BE6C5DED-4E0C-5C3A-783D-CE0BFB6737E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F1DE1380-39C3-4633-F4D5-91AC6C0C38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DDA4C5F-E0AE-587D-7A9B-13300F8F80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7C0612-AFB1-49DE-BD3D-E4E429800192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88066" name="Rectangle 2">
            <a:extLst>
              <a:ext uri="{FF2B5EF4-FFF2-40B4-BE49-F238E27FC236}">
                <a16:creationId xmlns:a16="http://schemas.microsoft.com/office/drawing/2014/main" id="{8F8F4C4E-9095-7D12-7CFF-373058792C7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E7AA01A2-A5B4-C529-7986-D7C716997E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0CDD544-0731-0D53-72AD-59EB07D9D7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917908-98C9-48A4-83E3-2B03BFFE1576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89090" name="Rectangle 2">
            <a:extLst>
              <a:ext uri="{FF2B5EF4-FFF2-40B4-BE49-F238E27FC236}">
                <a16:creationId xmlns:a16="http://schemas.microsoft.com/office/drawing/2014/main" id="{94F42AAB-6464-3098-C69D-8092DFDB24F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82A89352-C79B-BFE0-435E-C3726946D9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DAAC3-2155-03D6-C7A4-990B82927C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D2492A-1372-DBE8-20A5-9231D15610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A7E30F-FB1E-DA5D-D970-44DD6AE4C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DD3027-F8E2-9D47-F37D-783364B22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B5F289-69D9-73E9-EDFB-DEA51A6CF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2626E7-3D6C-47B6-84C6-3F639336FC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2062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424B5-91E3-8124-DD4F-6071E3E35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44AAD4-3CBB-4A85-9B7E-C53FAF711B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D91EE8-3385-181A-5971-E4906C5E0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56E7D8-4D89-97C4-6B66-04283767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5F0806-31F6-E2B2-5C31-177EA3957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D9171C-4D49-4DBD-8E9C-50A950755E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254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D94E39-8699-D4C6-405C-35F5437A1E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587A8D-E3B3-38D6-15CE-C10CFF57AF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959672-E352-EF04-7218-5978BA652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0CA06-FBF8-6B69-BD9F-CFBBF31F0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09A492-6153-FA6A-670F-0DA01FAE8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B0B5EA-9552-458D-A697-FAAADFF434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6385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55992-6254-7E57-FA9F-07C217D2B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4740B6-8F57-99D2-3167-1A9D28D33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6F5215-49BF-3DFD-C776-B0062C2C2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06B809-2DA3-67FE-C7A4-B5A909647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9A65E0-9A2B-18E3-DAE7-180841A43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AA8015-3C6F-4BCC-9FCF-E50F6FA9AC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3269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AB664-87DD-13CD-0F05-E6FD72923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2514BD-1FA1-EAFC-D7A7-92DFF0AB8A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0F2CE4-CB7E-53FB-A361-3EB190B42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6D522D-FED2-BD3D-DB9A-612B95455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637BD7-5CAC-AB95-F313-95642D5FB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50B3FD-7605-47EB-B68F-63BDFCBF3E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8456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BEBC4-D957-9C06-65E1-23C4BCA5A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979283-66BC-29CA-12E1-6173B42B23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E9EA99-E843-A02C-201C-DA44DE6DF6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DE1B99-3C48-CFAB-168A-58A34F360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10C212-B900-A6D9-CE17-A5DCCE5BD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608DFF-02F5-F162-AEF1-4357B4CDE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E28101-7E24-4917-885C-48C3F407FE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4518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D5454-B236-1A0D-EB33-21035336B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6449DB-46A7-3C1D-7E6B-F7111A711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91110B-05A7-D76E-E48A-30DB9A6AC1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A861A1-3901-DC86-47E3-B23A270B11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FB53B3-60B1-ADEF-5A51-54A22176CA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1A3BEF-ADAF-97A9-774E-715534F6E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E7B41E-74DD-4266-D395-508483890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E3EF0D-5481-4000-48C0-5D1B3F3CF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B092A2-1722-4B12-B003-0D448EE540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0782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554E9-6792-A91E-7C30-7BE6C35FD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7C9F7F-A18E-C01B-F3F7-840234515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16ED10-0326-6A6F-10A0-3E257A05B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7962C5-187A-5087-F84D-C60D43F3E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2B332F-E675-4ABF-A38C-9B81B99C03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8394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BD001A-73C2-2B3D-BFAC-CBA5091F3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030F27-5C0C-49FB-6DAC-76F8D1A0B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40227D-69BF-ED12-35AF-549242FE9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CBA624-C352-484C-AAD4-BC801E0D0B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2579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B4C59-6271-1E7A-671A-D6324281E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814DF-C497-ADDB-AA9B-DC6F2DEFF6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EDD009-16AD-2295-C051-4AC1846AA2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7E6ECC-4907-2F37-3A3D-BD29DE826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DD0FD1-CE1F-9FBB-1637-C99614DAE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BF1C5F-4B93-1B76-2915-5557FDF74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0A850F-A1F3-4A15-A666-D31421C5C1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6715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ABA8E-731F-264F-264D-B6EA8ECED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16576F-127D-48CE-A780-71EB62099D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48AD89-EB50-D999-FC92-B810EE9ECF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F667B3-5FAF-2640-0816-2C4F7288A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48D352-6B01-3E32-79A1-C9BB09BEA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F1A478-D6D9-023E-1CF7-A5246F8B7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8DB5E6-1027-4ADC-88CA-DA2C2DCD0B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1893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EEBB97A-B3BC-57D0-8B0F-0E27A1AC39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B619168-4354-E5FE-111A-8273A84CA2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5C5348A-898F-F384-0390-9B989D42850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473AFCB-0F7A-ADCB-EDAA-4A70E28C35F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9BEF508-384E-371A-782D-3ED33EF6EA1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01F5FC8-BCCC-4F81-A5F0-804CA4413FB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Text Box 7">
            <a:extLst>
              <a:ext uri="{FF2B5EF4-FFF2-40B4-BE49-F238E27FC236}">
                <a16:creationId xmlns:a16="http://schemas.microsoft.com/office/drawing/2014/main" id="{8FB4873E-C9E7-805F-19D2-37A579723ED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1913" y="6592888"/>
            <a:ext cx="205740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CA" altLang="en-US" sz="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oleObject" Target="../embeddings/oleObject7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6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image" Target="../media/image6.gif"/><Relationship Id="rId10" Type="http://schemas.openxmlformats.org/officeDocument/2006/relationships/image" Target="../media/image4.png"/><Relationship Id="rId4" Type="http://schemas.openxmlformats.org/officeDocument/2006/relationships/image" Target="../media/image1.png"/><Relationship Id="rId9" Type="http://schemas.openxmlformats.org/officeDocument/2006/relationships/oleObject" Target="../embeddings/oleObject4.bin"/><Relationship Id="rId1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oleObject" Target="../embeddings/oleObject29.bin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gif"/><Relationship Id="rId3" Type="http://schemas.openxmlformats.org/officeDocument/2006/relationships/audio" Target="../media/audio1.wav"/><Relationship Id="rId7" Type="http://schemas.openxmlformats.org/officeDocument/2006/relationships/image" Target="../media/image12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gif"/><Relationship Id="rId5" Type="http://schemas.openxmlformats.org/officeDocument/2006/relationships/image" Target="../media/image7.png"/><Relationship Id="rId4" Type="http://schemas.openxmlformats.org/officeDocument/2006/relationships/oleObject" Target="../embeddings/oleObject30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audio" Target="../media/audio1.wav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7.png"/><Relationship Id="rId4" Type="http://schemas.openxmlformats.org/officeDocument/2006/relationships/oleObject" Target="../embeddings/oleObject8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3" Type="http://schemas.openxmlformats.org/officeDocument/2006/relationships/audio" Target="../media/audio1.wav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7.png"/><Relationship Id="rId4" Type="http://schemas.openxmlformats.org/officeDocument/2006/relationships/oleObject" Target="../embeddings/oleObject10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gif"/><Relationship Id="rId3" Type="http://schemas.openxmlformats.org/officeDocument/2006/relationships/audio" Target="../media/audio1.wav"/><Relationship Id="rId7" Type="http://schemas.openxmlformats.org/officeDocument/2006/relationships/image" Target="../media/image1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gif"/><Relationship Id="rId5" Type="http://schemas.openxmlformats.org/officeDocument/2006/relationships/image" Target="../media/image7.png"/><Relationship Id="rId4" Type="http://schemas.openxmlformats.org/officeDocument/2006/relationships/oleObject" Target="../embeddings/oleObject1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audio" Target="../media/audio1.wav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16.png"/><Relationship Id="rId5" Type="http://schemas.openxmlformats.org/officeDocument/2006/relationships/image" Target="../media/image7.png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audio" Target="../media/audio1.wav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18.png"/><Relationship Id="rId5" Type="http://schemas.openxmlformats.org/officeDocument/2006/relationships/image" Target="../media/image7.png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7.bin"/><Relationship Id="rId9" Type="http://schemas.openxmlformats.org/officeDocument/2006/relationships/oleObject" Target="../embeddings/oleObject20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gif"/><Relationship Id="rId3" Type="http://schemas.openxmlformats.org/officeDocument/2006/relationships/audio" Target="../media/audio1.wav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7.png"/><Relationship Id="rId4" Type="http://schemas.openxmlformats.org/officeDocument/2006/relationships/oleObject" Target="../embeddings/oleObject2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7.png"/><Relationship Id="rId4" Type="http://schemas.openxmlformats.org/officeDocument/2006/relationships/oleObject" Target="../embeddings/oleObject2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7.png"/><Relationship Id="rId4" Type="http://schemas.openxmlformats.org/officeDocument/2006/relationships/oleObject" Target="../embeddings/oleObject2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02" name="Text Box 10">
            <a:extLst>
              <a:ext uri="{FF2B5EF4-FFF2-40B4-BE49-F238E27FC236}">
                <a16:creationId xmlns:a16="http://schemas.microsoft.com/office/drawing/2014/main" id="{A427FB57-0C1B-AAF8-A197-1D149CB57D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152400"/>
            <a:ext cx="2590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>
                <a:solidFill>
                  <a:srgbClr val="FF3300"/>
                </a:solidFill>
                <a:latin typeface="Comic Sans MS" panose="030F0702030302020204" pitchFamily="66" charset="0"/>
              </a:rPr>
              <a:t>The Cone</a:t>
            </a:r>
          </a:p>
        </p:txBody>
      </p:sp>
      <p:sp>
        <p:nvSpPr>
          <p:cNvPr id="33816" name="Rectangle 24">
            <a:extLst>
              <a:ext uri="{FF2B5EF4-FFF2-40B4-BE49-F238E27FC236}">
                <a16:creationId xmlns:a16="http://schemas.microsoft.com/office/drawing/2014/main" id="{798284FD-2C6D-9A95-5BED-9FFE6186BC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" y="20653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33819" name="AutoShape 27">
            <a:extLst>
              <a:ext uri="{FF2B5EF4-FFF2-40B4-BE49-F238E27FC236}">
                <a16:creationId xmlns:a16="http://schemas.microsoft.com/office/drawing/2014/main" id="{4BC77EEE-D207-9E44-C94E-4141A580104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40063" y="2111375"/>
            <a:ext cx="2697162" cy="236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33828" name="Object 36">
            <a:extLst>
              <a:ext uri="{FF2B5EF4-FFF2-40B4-BE49-F238E27FC236}">
                <a16:creationId xmlns:a16="http://schemas.microsoft.com/office/drawing/2014/main" id="{13E3F55B-2CB9-3549-474D-2B9B6A5F3B0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0600" y="838200"/>
          <a:ext cx="64008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3" imgW="6001588" imgH="2133898" progId="Paint.Picture">
                  <p:embed/>
                </p:oleObj>
              </mc:Choice>
              <mc:Fallback>
                <p:oleObj name="Bitmap Image" r:id="rId3" imgW="6001588" imgH="2133898" progId="Paint.Picture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838200"/>
                        <a:ext cx="6400800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29" name="Text Box 37">
            <a:extLst>
              <a:ext uri="{FF2B5EF4-FFF2-40B4-BE49-F238E27FC236}">
                <a16:creationId xmlns:a16="http://schemas.microsoft.com/office/drawing/2014/main" id="{8348D1BF-4FB2-B2F3-5D0D-D3BD0974D1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914400"/>
            <a:ext cx="4343400" cy="1220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800">
                <a:solidFill>
                  <a:srgbClr val="009933"/>
                </a:solidFill>
                <a:latin typeface="Comic Sans MS" panose="030F0702030302020204" pitchFamily="66" charset="0"/>
              </a:rPr>
              <a:t>A </a:t>
            </a:r>
            <a:r>
              <a:rPr lang="en-US" altLang="en-US" sz="2000" b="1" u="sng">
                <a:solidFill>
                  <a:srgbClr val="FF0000"/>
                </a:solidFill>
                <a:latin typeface="Comic Sans MS" panose="030F0702030302020204" pitchFamily="66" charset="0"/>
              </a:rPr>
              <a:t>Cone</a:t>
            </a:r>
            <a:r>
              <a:rPr lang="en-US" altLang="en-US" sz="1800">
                <a:solidFill>
                  <a:srgbClr val="0099FF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1800">
                <a:solidFill>
                  <a:srgbClr val="009933"/>
                </a:solidFill>
                <a:latin typeface="Comic Sans MS" panose="030F0702030302020204" pitchFamily="66" charset="0"/>
              </a:rPr>
              <a:t>is a three dimensional solid with a circular base and a curved surface that gradually narrows to a vertex. </a:t>
            </a:r>
            <a:endParaRPr lang="en-US" altLang="en-US" sz="1800">
              <a:latin typeface="Comic Sans MS" panose="030F0702030302020204" pitchFamily="66" charset="0"/>
            </a:endParaRPr>
          </a:p>
        </p:txBody>
      </p:sp>
      <p:sp>
        <p:nvSpPr>
          <p:cNvPr id="33837" name="Text Box 45">
            <a:extLst>
              <a:ext uri="{FF2B5EF4-FFF2-40B4-BE49-F238E27FC236}">
                <a16:creationId xmlns:a16="http://schemas.microsoft.com/office/drawing/2014/main" id="{A78A3779-7F07-28C3-8187-EABA674C9E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038600"/>
            <a:ext cx="3657600" cy="1368425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latin typeface="Comic Sans MS" panose="030F0702030302020204" pitchFamily="66" charset="0"/>
              </a:rPr>
              <a:t>    </a:t>
            </a:r>
            <a:r>
              <a:rPr lang="en-US" altLang="en-US" sz="2000" b="1">
                <a:solidFill>
                  <a:srgbClr val="FF0000"/>
                </a:solidFill>
                <a:latin typeface="Comic Sans MS" panose="030F0702030302020204" pitchFamily="66" charset="0"/>
              </a:rPr>
              <a:t>Volume of a Cone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latin typeface="Comic Sans MS" panose="030F0702030302020204" pitchFamily="66" charset="0"/>
              </a:rPr>
              <a:t>=  </a:t>
            </a:r>
          </a:p>
          <a:p>
            <a:pPr>
              <a:spcBef>
                <a:spcPct val="50000"/>
              </a:spcBef>
            </a:pPr>
            <a:endParaRPr lang="en-US" altLang="en-US" sz="2000">
              <a:latin typeface="Comic Sans MS" panose="030F0702030302020204" pitchFamily="66" charset="0"/>
            </a:endParaRPr>
          </a:p>
        </p:txBody>
      </p:sp>
      <p:graphicFrame>
        <p:nvGraphicFramePr>
          <p:cNvPr id="33845" name="Object 53">
            <a:extLst>
              <a:ext uri="{FF2B5EF4-FFF2-40B4-BE49-F238E27FC236}">
                <a16:creationId xmlns:a16="http://schemas.microsoft.com/office/drawing/2014/main" id="{52429875-9E04-F5E0-11E5-A8F8C4DFC8A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0600" y="5562600"/>
          <a:ext cx="1562100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5" imgW="1561905" imgH="819048" progId="Paint.Picture">
                  <p:embed/>
                </p:oleObj>
              </mc:Choice>
              <mc:Fallback>
                <p:oleObj name="Bitmap Image" r:id="rId5" imgW="1561905" imgH="819048" progId="Paint.Picture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562600"/>
                        <a:ext cx="1562100" cy="81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46" name="Object 54">
            <a:extLst>
              <a:ext uri="{FF2B5EF4-FFF2-40B4-BE49-F238E27FC236}">
                <a16:creationId xmlns:a16="http://schemas.microsoft.com/office/drawing/2014/main" id="{4C0B8A0B-FCAA-B406-C8CF-C8E073D1AF4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19200" y="4419600"/>
          <a:ext cx="3067050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7" imgW="3067478" imgH="666667" progId="Paint.Picture">
                  <p:embed/>
                </p:oleObj>
              </mc:Choice>
              <mc:Fallback>
                <p:oleObj name="Bitmap Image" r:id="rId7" imgW="3067478" imgH="666667" progId="Paint.Picture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419600"/>
                        <a:ext cx="3067050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48" name="Object 56">
            <a:extLst>
              <a:ext uri="{FF2B5EF4-FFF2-40B4-BE49-F238E27FC236}">
                <a16:creationId xmlns:a16="http://schemas.microsoft.com/office/drawing/2014/main" id="{259494E9-CD91-4D77-E950-87F6C3F90F1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38200" y="2590800"/>
          <a:ext cx="93345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9" imgW="933580" imgH="1066667" progId="Paint.Picture">
                  <p:embed/>
                </p:oleObj>
              </mc:Choice>
              <mc:Fallback>
                <p:oleObj name="Bitmap Image" r:id="rId9" imgW="933580" imgH="1066667" progId="Paint.Picture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590800"/>
                        <a:ext cx="93345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49" name="Object 57">
            <a:extLst>
              <a:ext uri="{FF2B5EF4-FFF2-40B4-BE49-F238E27FC236}">
                <a16:creationId xmlns:a16="http://schemas.microsoft.com/office/drawing/2014/main" id="{BFEAB461-46E5-4431-55D3-572242728D1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2590800"/>
          <a:ext cx="93345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11" imgW="933580" imgH="1066667" progId="Paint.Picture">
                  <p:embed/>
                </p:oleObj>
              </mc:Choice>
              <mc:Fallback>
                <p:oleObj name="Bitmap Image" r:id="rId11" imgW="933580" imgH="1066667" progId="Paint.Picture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590800"/>
                        <a:ext cx="93345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50" name="Object 58">
            <a:extLst>
              <a:ext uri="{FF2B5EF4-FFF2-40B4-BE49-F238E27FC236}">
                <a16:creationId xmlns:a16="http://schemas.microsoft.com/office/drawing/2014/main" id="{74268DB8-D0E5-7D3C-4B81-DBCCAD2364A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05200" y="2590800"/>
          <a:ext cx="93345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12" imgW="933580" imgH="1066667" progId="Paint.Picture">
                  <p:embed/>
                </p:oleObj>
              </mc:Choice>
              <mc:Fallback>
                <p:oleObj name="Bitmap Image" r:id="rId12" imgW="933580" imgH="1066667" progId="Paint.Picture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2590800"/>
                        <a:ext cx="93345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51" name="Object 59">
            <a:extLst>
              <a:ext uri="{FF2B5EF4-FFF2-40B4-BE49-F238E27FC236}">
                <a16:creationId xmlns:a16="http://schemas.microsoft.com/office/drawing/2014/main" id="{0D919EA6-D243-963D-6D0E-F9066E16A4B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57800" y="2590800"/>
          <a:ext cx="990600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13" imgW="990738" imgH="1104762" progId="Paint.Picture">
                  <p:embed/>
                </p:oleObj>
              </mc:Choice>
              <mc:Fallback>
                <p:oleObj name="Bitmap Image" r:id="rId13" imgW="990738" imgH="1104762" progId="Paint.Picture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2590800"/>
                        <a:ext cx="990600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52" name="Text Box 60">
            <a:extLst>
              <a:ext uri="{FF2B5EF4-FFF2-40B4-BE49-F238E27FC236}">
                <a16:creationId xmlns:a16="http://schemas.microsoft.com/office/drawing/2014/main" id="{8CB7F491-DABA-10B9-A9D1-D565B65F31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743200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  <a:latin typeface="Comic Sans MS" panose="030F0702030302020204" pitchFamily="66" charset="0"/>
              </a:rPr>
              <a:t>+</a:t>
            </a:r>
          </a:p>
        </p:txBody>
      </p:sp>
      <p:sp>
        <p:nvSpPr>
          <p:cNvPr id="33855" name="Text Box 63">
            <a:extLst>
              <a:ext uri="{FF2B5EF4-FFF2-40B4-BE49-F238E27FC236}">
                <a16:creationId xmlns:a16="http://schemas.microsoft.com/office/drawing/2014/main" id="{675FA86A-1D34-1259-BF3E-95E0590061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2743200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  <a:latin typeface="Comic Sans MS" panose="030F0702030302020204" pitchFamily="66" charset="0"/>
              </a:rPr>
              <a:t>+</a:t>
            </a:r>
          </a:p>
        </p:txBody>
      </p:sp>
      <p:sp>
        <p:nvSpPr>
          <p:cNvPr id="33856" name="Text Box 64">
            <a:extLst>
              <a:ext uri="{FF2B5EF4-FFF2-40B4-BE49-F238E27FC236}">
                <a16:creationId xmlns:a16="http://schemas.microsoft.com/office/drawing/2014/main" id="{0A5B7449-2091-D5C4-7E81-E8502FF5E0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743200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  <a:latin typeface="Comic Sans MS" panose="030F0702030302020204" pitchFamily="66" charset="0"/>
              </a:rPr>
              <a:t>=</a:t>
            </a:r>
          </a:p>
        </p:txBody>
      </p:sp>
      <p:pic>
        <p:nvPicPr>
          <p:cNvPr id="33857" name="Picture 65">
            <a:extLst>
              <a:ext uri="{FF2B5EF4-FFF2-40B4-BE49-F238E27FC236}">
                <a16:creationId xmlns:a16="http://schemas.microsoft.com/office/drawing/2014/main" id="{E977E808-360C-401D-2F29-B1E42F998D6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038600"/>
            <a:ext cx="1497013" cy="169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7826" name="Object 1026">
            <a:extLst>
              <a:ext uri="{FF2B5EF4-FFF2-40B4-BE49-F238E27FC236}">
                <a16:creationId xmlns:a16="http://schemas.microsoft.com/office/drawing/2014/main" id="{C5DE1252-863A-DDA4-2952-6968EA9E322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00200" y="152400"/>
          <a:ext cx="554355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3" imgW="5544324" imgH="1552792" progId="Paint.Picture">
                  <p:embed/>
                </p:oleObj>
              </mc:Choice>
              <mc:Fallback>
                <p:oleObj name="Bitmap Image" r:id="rId3" imgW="5544324" imgH="1552792" progId="Paint.Picture">
                  <p:embed/>
                  <p:pic>
                    <p:nvPicPr>
                      <p:cNvPr id="0" name="Object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52400"/>
                        <a:ext cx="554355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827" name="Text Box 1027">
            <a:extLst>
              <a:ext uri="{FF2B5EF4-FFF2-40B4-BE49-F238E27FC236}">
                <a16:creationId xmlns:a16="http://schemas.microsoft.com/office/drawing/2014/main" id="{5C14853D-4C3D-49E3-C23B-1D05222F70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33400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>
                <a:latin typeface="Comic Sans MS" panose="030F0702030302020204" pitchFamily="66" charset="0"/>
              </a:rPr>
              <a:t>Area of Pyramids</a:t>
            </a:r>
          </a:p>
        </p:txBody>
      </p:sp>
      <p:sp>
        <p:nvSpPr>
          <p:cNvPr id="77828" name="Text Box 1028">
            <a:extLst>
              <a:ext uri="{FF2B5EF4-FFF2-40B4-BE49-F238E27FC236}">
                <a16:creationId xmlns:a16="http://schemas.microsoft.com/office/drawing/2014/main" id="{327FA3CE-0B74-08DA-D0E2-918257828F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3810000" cy="1673225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>
                    <a:alpha val="50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latin typeface="Comic Sans MS" panose="030F0702030302020204" pitchFamily="66" charset="0"/>
              </a:rPr>
              <a:t>Find the surface area of the pyramid.                              height     </a:t>
            </a:r>
            <a:r>
              <a:rPr lang="en-US" altLang="en-US" sz="2000">
                <a:solidFill>
                  <a:srgbClr val="3333FF"/>
                </a:solidFill>
                <a:latin typeface="Comic Sans MS" panose="030F0702030302020204" pitchFamily="66" charset="0"/>
              </a:rPr>
              <a:t>h = 8 m</a:t>
            </a:r>
            <a:r>
              <a:rPr lang="en-US" altLang="en-US" sz="2000">
                <a:latin typeface="Comic Sans MS" panose="030F0702030302020204" pitchFamily="66" charset="0"/>
              </a:rPr>
              <a:t>                 apothem  </a:t>
            </a:r>
            <a:r>
              <a:rPr lang="en-US" altLang="en-US" sz="2000">
                <a:solidFill>
                  <a:srgbClr val="3333FF"/>
                </a:solidFill>
                <a:latin typeface="Comic Sans MS" panose="030F0702030302020204" pitchFamily="66" charset="0"/>
              </a:rPr>
              <a:t>a = 4 m</a:t>
            </a:r>
            <a:r>
              <a:rPr lang="en-US" altLang="en-US" sz="2000">
                <a:latin typeface="Comic Sans MS" panose="030F0702030302020204" pitchFamily="66" charset="0"/>
              </a:rPr>
              <a:t>                        side         </a:t>
            </a:r>
            <a:r>
              <a:rPr lang="en-US" altLang="en-US" sz="2000">
                <a:solidFill>
                  <a:srgbClr val="3333FF"/>
                </a:solidFill>
                <a:latin typeface="Comic Sans MS" panose="030F0702030302020204" pitchFamily="66" charset="0"/>
              </a:rPr>
              <a:t>s = 6 m</a:t>
            </a:r>
          </a:p>
        </p:txBody>
      </p:sp>
      <p:graphicFrame>
        <p:nvGraphicFramePr>
          <p:cNvPr id="77829" name="Object 1029">
            <a:extLst>
              <a:ext uri="{FF2B5EF4-FFF2-40B4-BE49-F238E27FC236}">
                <a16:creationId xmlns:a16="http://schemas.microsoft.com/office/drawing/2014/main" id="{2CFB7770-ECE3-9ABE-FB11-6DD8F966A24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14400" y="3429000"/>
          <a:ext cx="2647950" cy="235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5" imgW="2647619" imgH="2352381" progId="Paint.Picture">
                  <p:embed/>
                </p:oleObj>
              </mc:Choice>
              <mc:Fallback>
                <p:oleObj name="Bitmap Image" r:id="rId5" imgW="2647619" imgH="2352381" progId="Paint.Picture">
                  <p:embed/>
                  <p:pic>
                    <p:nvPicPr>
                      <p:cNvPr id="0" name="Object 10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429000"/>
                        <a:ext cx="2647950" cy="2352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830" name="Text Box 1030">
            <a:extLst>
              <a:ext uri="{FF2B5EF4-FFF2-40B4-BE49-F238E27FC236}">
                <a16:creationId xmlns:a16="http://schemas.microsoft.com/office/drawing/2014/main" id="{E0FE20B3-FD00-BA3B-2EA5-B4AF60D0C4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42672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h</a:t>
            </a:r>
          </a:p>
        </p:txBody>
      </p:sp>
      <p:sp>
        <p:nvSpPr>
          <p:cNvPr id="77831" name="Text Box 1031">
            <a:extLst>
              <a:ext uri="{FF2B5EF4-FFF2-40B4-BE49-F238E27FC236}">
                <a16:creationId xmlns:a16="http://schemas.microsoft.com/office/drawing/2014/main" id="{CFF70C38-434B-6A41-4AA2-2EA07EEB35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49530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77832" name="Text Box 1032">
            <a:extLst>
              <a:ext uri="{FF2B5EF4-FFF2-40B4-BE49-F238E27FC236}">
                <a16:creationId xmlns:a16="http://schemas.microsoft.com/office/drawing/2014/main" id="{75FF0F28-209B-029B-5E5E-4FA762A9C9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52578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s</a:t>
            </a:r>
          </a:p>
        </p:txBody>
      </p:sp>
      <p:sp>
        <p:nvSpPr>
          <p:cNvPr id="77834" name="Line 1034">
            <a:extLst>
              <a:ext uri="{FF2B5EF4-FFF2-40B4-BE49-F238E27FC236}">
                <a16:creationId xmlns:a16="http://schemas.microsoft.com/office/drawing/2014/main" id="{1F990388-AB0E-660D-6F34-22FEB17B64AC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3581400"/>
            <a:ext cx="914400" cy="16764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7835" name="Text Box 1035">
            <a:extLst>
              <a:ext uri="{FF2B5EF4-FFF2-40B4-BE49-F238E27FC236}">
                <a16:creationId xmlns:a16="http://schemas.microsoft.com/office/drawing/2014/main" id="{E2BA433F-4C64-0A58-BFD1-3781296E4D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4196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>
                <a:solidFill>
                  <a:schemeClr val="bg1"/>
                </a:solidFill>
                <a:latin typeface="Comic Sans MS" panose="030F0702030302020204" pitchFamily="66" charset="0"/>
              </a:rPr>
              <a:t>l</a:t>
            </a:r>
          </a:p>
        </p:txBody>
      </p:sp>
      <p:sp>
        <p:nvSpPr>
          <p:cNvPr id="77836" name="Text Box 1036">
            <a:extLst>
              <a:ext uri="{FF2B5EF4-FFF2-40B4-BE49-F238E27FC236}">
                <a16:creationId xmlns:a16="http://schemas.microsoft.com/office/drawing/2014/main" id="{E623AD66-53D3-1BEF-40B9-B302BBF486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447800"/>
            <a:ext cx="4419600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latin typeface="Comic Sans MS" panose="030F0702030302020204" pitchFamily="66" charset="0"/>
              </a:rPr>
              <a:t>Surface Area of the Pyramid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latin typeface="Comic Sans MS" panose="030F0702030302020204" pitchFamily="66" charset="0"/>
              </a:rPr>
              <a:t>= 60 m</a:t>
            </a:r>
            <a:r>
              <a:rPr lang="en-US" altLang="en-US" sz="2000" b="1" baseline="30000">
                <a:latin typeface="Comic Sans MS" panose="030F0702030302020204" pitchFamily="66" charset="0"/>
              </a:rPr>
              <a:t>2</a:t>
            </a:r>
            <a:r>
              <a:rPr lang="en-US" altLang="en-US" sz="2000">
                <a:latin typeface="Comic Sans MS" panose="030F0702030302020204" pitchFamily="66" charset="0"/>
              </a:rPr>
              <a:t> + 5(26.7) m</a:t>
            </a:r>
            <a:r>
              <a:rPr lang="en-US" altLang="en-US" sz="2000" b="1" baseline="30000">
                <a:latin typeface="Comic Sans MS" panose="030F0702030302020204" pitchFamily="66" charset="0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latin typeface="Comic Sans MS" panose="030F0702030302020204" pitchFamily="66" charset="0"/>
              </a:rPr>
              <a:t>= 60 m</a:t>
            </a:r>
            <a:r>
              <a:rPr lang="en-US" altLang="en-US" sz="2000" b="1" baseline="30000">
                <a:latin typeface="Comic Sans MS" panose="030F0702030302020204" pitchFamily="66" charset="0"/>
              </a:rPr>
              <a:t>2</a:t>
            </a:r>
            <a:r>
              <a:rPr lang="en-US" altLang="en-US" sz="2000">
                <a:latin typeface="Comic Sans MS" panose="030F0702030302020204" pitchFamily="66" charset="0"/>
              </a:rPr>
              <a:t> + 133.5 m</a:t>
            </a:r>
            <a:r>
              <a:rPr lang="en-US" altLang="en-US" sz="2000" b="1" baseline="30000">
                <a:latin typeface="Comic Sans MS" panose="030F0702030302020204" pitchFamily="66" charset="0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latin typeface="Comic Sans MS" panose="030F0702030302020204" pitchFamily="66" charset="0"/>
              </a:rPr>
              <a:t>= 193.5 m</a:t>
            </a:r>
            <a:r>
              <a:rPr lang="en-US" altLang="en-US" sz="2000" b="1" baseline="30000">
                <a:latin typeface="Comic Sans MS" panose="030F0702030302020204" pitchFamily="66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82D985EC-B192-70F9-D6B4-530AFC219E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" y="20653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78851" name="AutoShape 3">
            <a:extLst>
              <a:ext uri="{FF2B5EF4-FFF2-40B4-BE49-F238E27FC236}">
                <a16:creationId xmlns:a16="http://schemas.microsoft.com/office/drawing/2014/main" id="{F23208B0-95BA-DF10-E744-B64266155A4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24200" y="2133600"/>
            <a:ext cx="2697163" cy="236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8852" name="Rectangle 4">
            <a:extLst>
              <a:ext uri="{FF2B5EF4-FFF2-40B4-BE49-F238E27FC236}">
                <a16:creationId xmlns:a16="http://schemas.microsoft.com/office/drawing/2014/main" id="{E3B667C1-F5D3-2FEF-4B96-1A1191B1D3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" y="22399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78853" name="Rectangle 5">
            <a:extLst>
              <a:ext uri="{FF2B5EF4-FFF2-40B4-BE49-F238E27FC236}">
                <a16:creationId xmlns:a16="http://schemas.microsoft.com/office/drawing/2014/main" id="{58DAE34F-B967-C23D-C43D-801E2FF8B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" y="22399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78854" name="Text Box 6">
            <a:extLst>
              <a:ext uri="{FF2B5EF4-FFF2-40B4-BE49-F238E27FC236}">
                <a16:creationId xmlns:a16="http://schemas.microsoft.com/office/drawing/2014/main" id="{95B31005-C878-BF19-2B5E-89F9DE5F63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905000"/>
            <a:ext cx="5334000" cy="2487613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>
                    <a:alpha val="50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rgbClr val="0000FF"/>
                </a:solidFill>
                <a:latin typeface="Comic Sans MS" panose="030F0702030302020204" pitchFamily="66" charset="0"/>
              </a:rPr>
              <a:t>Textbook:</a:t>
            </a:r>
            <a:r>
              <a:rPr lang="en-US" altLang="en-US" sz="1800">
                <a:solidFill>
                  <a:srgbClr val="FF6600"/>
                </a:solidFill>
                <a:latin typeface="Comic Sans MS" panose="030F0702030302020204" pitchFamily="66" charset="0"/>
              </a:rPr>
              <a:t>	</a:t>
            </a:r>
          </a:p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rgbClr val="FF6600"/>
                </a:solidFill>
                <a:latin typeface="Comic Sans MS" panose="030F0702030302020204" pitchFamily="66" charset="0"/>
              </a:rPr>
              <a:t>P. 421 - 422    </a:t>
            </a:r>
            <a:r>
              <a:rPr lang="en-US" altLang="en-US" sz="1800">
                <a:solidFill>
                  <a:srgbClr val="009900"/>
                </a:solidFill>
                <a:latin typeface="Comic Sans MS" panose="030F0702030302020204" pitchFamily="66" charset="0"/>
              </a:rPr>
              <a:t># 1, 2, 3, 8</a:t>
            </a:r>
          </a:p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rgbClr val="FF6600"/>
                </a:solidFill>
                <a:latin typeface="Comic Sans MS" panose="030F0702030302020204" pitchFamily="66" charset="0"/>
              </a:rPr>
              <a:t>P. 439 – 441    </a:t>
            </a:r>
            <a:r>
              <a:rPr lang="en-US" altLang="en-US" sz="1800">
                <a:solidFill>
                  <a:srgbClr val="009900"/>
                </a:solidFill>
                <a:latin typeface="Comic Sans MS" panose="030F0702030302020204" pitchFamily="66" charset="0"/>
              </a:rPr>
              <a:t># 1, 2, 3, 4</a:t>
            </a:r>
          </a:p>
          <a:p>
            <a:pPr>
              <a:spcBef>
                <a:spcPct val="50000"/>
              </a:spcBef>
            </a:pPr>
            <a:endParaRPr lang="en-US" altLang="en-US" sz="1800">
              <a:solidFill>
                <a:srgbClr val="009900"/>
              </a:solidFill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rgbClr val="FF66FF"/>
                </a:solidFill>
                <a:latin typeface="Comic Sans MS" panose="030F0702030302020204" pitchFamily="66" charset="0"/>
              </a:rPr>
              <a:t>Challenging Questions:</a:t>
            </a:r>
          </a:p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rgbClr val="FF66FF"/>
                </a:solidFill>
                <a:latin typeface="Comic Sans MS" panose="030F0702030302020204" pitchFamily="66" charset="0"/>
              </a:rPr>
              <a:t>P. 421 - 422    # 6, 9</a:t>
            </a:r>
          </a:p>
        </p:txBody>
      </p:sp>
      <p:graphicFrame>
        <p:nvGraphicFramePr>
          <p:cNvPr id="78855" name="Object 7">
            <a:extLst>
              <a:ext uri="{FF2B5EF4-FFF2-40B4-BE49-F238E27FC236}">
                <a16:creationId xmlns:a16="http://schemas.microsoft.com/office/drawing/2014/main" id="{031EC104-28AE-03B3-BD99-6BE773C47B1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00200" y="152400"/>
          <a:ext cx="5543550" cy="155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4" imgW="5544324" imgH="1552792" progId="Paint.Picture">
                  <p:embed/>
                </p:oleObj>
              </mc:Choice>
              <mc:Fallback>
                <p:oleObj name="Bitmap Image" r:id="rId4" imgW="5544324" imgH="1552792" progId="Paint.Picture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52400"/>
                        <a:ext cx="5543550" cy="155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856" name="Text Box 8">
            <a:extLst>
              <a:ext uri="{FF2B5EF4-FFF2-40B4-BE49-F238E27FC236}">
                <a16:creationId xmlns:a16="http://schemas.microsoft.com/office/drawing/2014/main" id="{B04EA111-0891-BC22-D86B-ECFB7D943C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609600"/>
            <a:ext cx="3200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>
                <a:latin typeface="Comic Sans MS" panose="030F0702030302020204" pitchFamily="66" charset="0"/>
              </a:rPr>
              <a:t>Cones – Practice Questions</a:t>
            </a:r>
          </a:p>
        </p:txBody>
      </p:sp>
      <p:pic>
        <p:nvPicPr>
          <p:cNvPr id="78857" name="Picture 9">
            <a:extLst>
              <a:ext uri="{FF2B5EF4-FFF2-40B4-BE49-F238E27FC236}">
                <a16:creationId xmlns:a16="http://schemas.microsoft.com/office/drawing/2014/main" id="{549A7AF1-1933-12C6-D542-BB279A6294A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64820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858" name="Picture 10">
            <a:extLst>
              <a:ext uri="{FF2B5EF4-FFF2-40B4-BE49-F238E27FC236}">
                <a16:creationId xmlns:a16="http://schemas.microsoft.com/office/drawing/2014/main" id="{FC062E39-354E-942D-42A5-BDA0465EC60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343400"/>
            <a:ext cx="1143000" cy="1531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859" name="Picture 11">
            <a:extLst>
              <a:ext uri="{FF2B5EF4-FFF2-40B4-BE49-F238E27FC236}">
                <a16:creationId xmlns:a16="http://schemas.microsoft.com/office/drawing/2014/main" id="{64E595B6-B992-2C2D-156A-3B7B6B49DC4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648200"/>
            <a:ext cx="1143000" cy="1131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88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4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2">
            <a:extLst>
              <a:ext uri="{FF2B5EF4-FFF2-40B4-BE49-F238E27FC236}">
                <a16:creationId xmlns:a16="http://schemas.microsoft.com/office/drawing/2014/main" id="{BDACC757-04B5-0DE3-7E86-165D591C00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>
            <a:extLst>
              <a:ext uri="{FF2B5EF4-FFF2-40B4-BE49-F238E27FC236}">
                <a16:creationId xmlns:a16="http://schemas.microsoft.com/office/drawing/2014/main" id="{B2E61F9A-89DF-965D-D525-D1E6DA5CCA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" y="20653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74756" name="AutoShape 4">
            <a:extLst>
              <a:ext uri="{FF2B5EF4-FFF2-40B4-BE49-F238E27FC236}">
                <a16:creationId xmlns:a16="http://schemas.microsoft.com/office/drawing/2014/main" id="{D2B84CC0-82BC-03D9-9A71-16637973EFD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40063" y="2111375"/>
            <a:ext cx="2697162" cy="236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4758" name="Text Box 6">
            <a:extLst>
              <a:ext uri="{FF2B5EF4-FFF2-40B4-BE49-F238E27FC236}">
                <a16:creationId xmlns:a16="http://schemas.microsoft.com/office/drawing/2014/main" id="{1AFFD89C-2FC4-5DBB-E444-1031C081CD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1905000"/>
            <a:ext cx="54864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200">
                <a:solidFill>
                  <a:srgbClr val="0000FF"/>
                </a:solidFill>
                <a:latin typeface="Arial" panose="020B0604020202020204" pitchFamily="34" charset="0"/>
              </a:rPr>
              <a:t>Find the volume of a cylinder with a radius r=1 m and height h=2 m. Find the volume of a cone with a radius r=1 m and height h=1 m</a:t>
            </a:r>
          </a:p>
        </p:txBody>
      </p:sp>
      <p:sp>
        <p:nvSpPr>
          <p:cNvPr id="74759" name="Text Box 7">
            <a:extLst>
              <a:ext uri="{FF2B5EF4-FFF2-40B4-BE49-F238E27FC236}">
                <a16:creationId xmlns:a16="http://schemas.microsoft.com/office/drawing/2014/main" id="{86D380E6-C2A3-1600-BAAC-BC68D1C1B4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581400"/>
            <a:ext cx="3657600" cy="2339975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latin typeface="Comic Sans MS" panose="030F0702030302020204" pitchFamily="66" charset="0"/>
              </a:rPr>
              <a:t>    </a:t>
            </a:r>
            <a:r>
              <a:rPr lang="en-US" altLang="en-US" sz="2400" b="1">
                <a:solidFill>
                  <a:srgbClr val="FF0000"/>
                </a:solidFill>
                <a:latin typeface="Comic Sans MS" panose="030F0702030302020204" pitchFamily="66" charset="0"/>
              </a:rPr>
              <a:t>Volume of a Cylinder  </a:t>
            </a:r>
            <a:r>
              <a:rPr lang="en-US" altLang="en-US" sz="2400">
                <a:solidFill>
                  <a:srgbClr val="0000FF"/>
                </a:solidFill>
                <a:latin typeface="Comic Sans MS" panose="030F0702030302020204" pitchFamily="66" charset="0"/>
              </a:rPr>
              <a:t>= base x height             = </a:t>
            </a:r>
            <a:r>
              <a:rPr lang="en-US" altLang="en-US" sz="2400" b="1">
                <a:solidFill>
                  <a:srgbClr val="0000FF"/>
                </a:solidFill>
                <a:latin typeface="Symbol" panose="05050102010706020507" pitchFamily="18" charset="2"/>
              </a:rPr>
              <a:t>p</a:t>
            </a:r>
            <a:r>
              <a:rPr lang="en-US" altLang="en-US" sz="2400" i="1">
                <a:solidFill>
                  <a:srgbClr val="0000FF"/>
                </a:solidFill>
                <a:latin typeface="Arial" panose="020B0604020202020204" pitchFamily="34" charset="0"/>
              </a:rPr>
              <a:t>r</a:t>
            </a:r>
            <a:r>
              <a:rPr lang="en-US" altLang="en-US" sz="2400" baseline="30000">
                <a:solidFill>
                  <a:srgbClr val="0000FF"/>
                </a:solidFill>
                <a:latin typeface="Arial" panose="020B0604020202020204" pitchFamily="34" charset="0"/>
              </a:rPr>
              <a:t>2</a:t>
            </a:r>
            <a:r>
              <a:rPr lang="en-US" altLang="en-US" sz="2400" i="1">
                <a:solidFill>
                  <a:srgbClr val="0000FF"/>
                </a:solidFill>
                <a:latin typeface="Arial" panose="020B0604020202020204" pitchFamily="34" charset="0"/>
              </a:rPr>
              <a:t>h</a:t>
            </a:r>
          </a:p>
          <a:p>
            <a:pPr>
              <a:spcBef>
                <a:spcPct val="50000"/>
              </a:spcBef>
            </a:pPr>
            <a:r>
              <a:rPr lang="en-US" altLang="en-US" sz="2400" i="1">
                <a:latin typeface="Arial" panose="020B0604020202020204" pitchFamily="34" charset="0"/>
              </a:rPr>
              <a:t>= 3.14(1)</a:t>
            </a:r>
            <a:r>
              <a:rPr lang="en-US" altLang="en-US" sz="2400" i="1" baseline="30000">
                <a:latin typeface="Arial" panose="020B0604020202020204" pitchFamily="34" charset="0"/>
              </a:rPr>
              <a:t>2</a:t>
            </a:r>
            <a:r>
              <a:rPr lang="en-US" altLang="en-US" sz="2400" i="1">
                <a:latin typeface="Arial" panose="020B0604020202020204" pitchFamily="34" charset="0"/>
              </a:rPr>
              <a:t>(2)</a:t>
            </a:r>
          </a:p>
          <a:p>
            <a:pPr>
              <a:spcBef>
                <a:spcPct val="50000"/>
              </a:spcBef>
            </a:pPr>
            <a:r>
              <a:rPr lang="en-US" altLang="en-US" sz="2400" i="1">
                <a:latin typeface="Arial" panose="020B0604020202020204" pitchFamily="34" charset="0"/>
              </a:rPr>
              <a:t>= 6.28 m</a:t>
            </a:r>
            <a:r>
              <a:rPr lang="en-US" altLang="en-US" sz="2400" i="1" baseline="30000">
                <a:latin typeface="Arial" panose="020B0604020202020204" pitchFamily="34" charset="0"/>
              </a:rPr>
              <a:t>3</a:t>
            </a:r>
          </a:p>
        </p:txBody>
      </p:sp>
      <p:graphicFrame>
        <p:nvGraphicFramePr>
          <p:cNvPr id="74765" name="Object 13">
            <a:extLst>
              <a:ext uri="{FF2B5EF4-FFF2-40B4-BE49-F238E27FC236}">
                <a16:creationId xmlns:a16="http://schemas.microsoft.com/office/drawing/2014/main" id="{DF87BB78-9D50-741D-E927-9151D5FE044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00200" y="152400"/>
          <a:ext cx="5543550" cy="155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4" imgW="5544324" imgH="1552792" progId="Paint.Picture">
                  <p:embed/>
                </p:oleObj>
              </mc:Choice>
              <mc:Fallback>
                <p:oleObj name="Bitmap Image" r:id="rId4" imgW="5544324" imgH="1552792" progId="Paint.Picture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52400"/>
                        <a:ext cx="5543550" cy="155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766" name="Text Box 14">
            <a:extLst>
              <a:ext uri="{FF2B5EF4-FFF2-40B4-BE49-F238E27FC236}">
                <a16:creationId xmlns:a16="http://schemas.microsoft.com/office/drawing/2014/main" id="{B0789F29-E537-86A8-86B2-5E013DBA8E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762000"/>
            <a:ext cx="22098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600" b="1">
                <a:latin typeface="Comic Sans MS" panose="030F0702030302020204" pitchFamily="66" charset="0"/>
              </a:rPr>
              <a:t>Exercise #1</a:t>
            </a:r>
          </a:p>
        </p:txBody>
      </p:sp>
      <p:graphicFrame>
        <p:nvGraphicFramePr>
          <p:cNvPr id="74767" name="Object 15">
            <a:extLst>
              <a:ext uri="{FF2B5EF4-FFF2-40B4-BE49-F238E27FC236}">
                <a16:creationId xmlns:a16="http://schemas.microsoft.com/office/drawing/2014/main" id="{500CE70B-71A2-DEF6-3A82-C9035D378DD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" y="1905000"/>
          <a:ext cx="93345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933580" imgH="1066667" progId="Paint.Picture">
                  <p:embed/>
                </p:oleObj>
              </mc:Choice>
              <mc:Fallback>
                <p:oleObj name="Bitmap Image" r:id="rId6" imgW="933580" imgH="1066667" progId="Paint.Picture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905000"/>
                        <a:ext cx="93345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769" name="Text Box 17">
            <a:extLst>
              <a:ext uri="{FF2B5EF4-FFF2-40B4-BE49-F238E27FC236}">
                <a16:creationId xmlns:a16="http://schemas.microsoft.com/office/drawing/2014/main" id="{09DD34B9-9E15-0300-F5DD-6F9C25F35E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581400"/>
            <a:ext cx="3657600" cy="2341563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latin typeface="Comic Sans MS" panose="030F0702030302020204" pitchFamily="66" charset="0"/>
              </a:rPr>
              <a:t>    </a:t>
            </a:r>
            <a:r>
              <a:rPr lang="en-US" altLang="en-US" sz="2400" b="1">
                <a:solidFill>
                  <a:srgbClr val="FF0000"/>
                </a:solidFill>
                <a:latin typeface="Comic Sans MS" panose="030F0702030302020204" pitchFamily="66" charset="0"/>
              </a:rPr>
              <a:t>Volume of a Cone   </a:t>
            </a:r>
            <a:r>
              <a:rPr lang="en-US" altLang="en-US" sz="2400">
                <a:solidFill>
                  <a:srgbClr val="0000FF"/>
                </a:solidFill>
                <a:latin typeface="Comic Sans MS" panose="030F0702030302020204" pitchFamily="66" charset="0"/>
              </a:rPr>
              <a:t>= (1/3) </a:t>
            </a:r>
            <a:r>
              <a:rPr lang="en-US" altLang="en-US" sz="2400" b="1">
                <a:solidFill>
                  <a:srgbClr val="0000FF"/>
                </a:solidFill>
                <a:latin typeface="Symbol" panose="05050102010706020507" pitchFamily="18" charset="2"/>
              </a:rPr>
              <a:t>p</a:t>
            </a:r>
            <a:r>
              <a:rPr lang="en-US" altLang="en-US" sz="2400" i="1">
                <a:solidFill>
                  <a:srgbClr val="0000FF"/>
                </a:solidFill>
                <a:latin typeface="Arial" panose="020B0604020202020204" pitchFamily="34" charset="0"/>
              </a:rPr>
              <a:t>r</a:t>
            </a:r>
            <a:r>
              <a:rPr lang="en-US" altLang="en-US" sz="2400" baseline="30000">
                <a:solidFill>
                  <a:srgbClr val="0000FF"/>
                </a:solidFill>
                <a:latin typeface="Arial" panose="020B0604020202020204" pitchFamily="34" charset="0"/>
              </a:rPr>
              <a:t>2</a:t>
            </a:r>
            <a:r>
              <a:rPr lang="en-US" altLang="en-US" sz="2400" i="1">
                <a:solidFill>
                  <a:srgbClr val="0000FF"/>
                </a:solidFill>
                <a:latin typeface="Arial" panose="020B0604020202020204" pitchFamily="34" charset="0"/>
              </a:rPr>
              <a:t>h</a:t>
            </a:r>
          </a:p>
          <a:p>
            <a:pPr>
              <a:spcBef>
                <a:spcPct val="50000"/>
              </a:spcBef>
            </a:pPr>
            <a:r>
              <a:rPr lang="en-US" altLang="en-US" sz="2400" i="1">
                <a:latin typeface="Arial" panose="020B0604020202020204" pitchFamily="34" charset="0"/>
              </a:rPr>
              <a:t>= (1/3)(3.14)(1)</a:t>
            </a:r>
            <a:r>
              <a:rPr lang="en-US" altLang="en-US" sz="2400" i="1" baseline="30000">
                <a:latin typeface="Arial" panose="020B0604020202020204" pitchFamily="34" charset="0"/>
              </a:rPr>
              <a:t>2</a:t>
            </a:r>
            <a:r>
              <a:rPr lang="en-US" altLang="en-US" sz="2400" i="1">
                <a:latin typeface="Arial" panose="020B0604020202020204" pitchFamily="34" charset="0"/>
              </a:rPr>
              <a:t>(2)</a:t>
            </a:r>
          </a:p>
          <a:p>
            <a:pPr>
              <a:spcBef>
                <a:spcPct val="50000"/>
              </a:spcBef>
            </a:pPr>
            <a:r>
              <a:rPr lang="en-US" altLang="en-US" sz="2400" i="1">
                <a:latin typeface="Arial" panose="020B0604020202020204" pitchFamily="34" charset="0"/>
              </a:rPr>
              <a:t>= 2.09 m</a:t>
            </a:r>
            <a:r>
              <a:rPr lang="en-US" altLang="en-US" sz="2400" i="1" baseline="30000">
                <a:latin typeface="Arial" panose="020B0604020202020204" pitchFamily="34" charset="0"/>
              </a:rPr>
              <a:t>3</a:t>
            </a:r>
            <a:r>
              <a:rPr lang="en-US" altLang="en-US" sz="2400" i="1">
                <a:latin typeface="Arial" panose="020B0604020202020204" pitchFamily="34" charset="0"/>
              </a:rPr>
              <a:t>                                       </a:t>
            </a:r>
          </a:p>
          <a:p>
            <a:pPr>
              <a:spcBef>
                <a:spcPct val="50000"/>
              </a:spcBef>
            </a:pPr>
            <a:endParaRPr lang="en-US" altLang="en-US" sz="2400" i="1" baseline="30000">
              <a:latin typeface="Arial" panose="020B0604020202020204" pitchFamily="34" charset="0"/>
            </a:endParaRPr>
          </a:p>
        </p:txBody>
      </p:sp>
      <p:pic>
        <p:nvPicPr>
          <p:cNvPr id="74772" name="Picture 20">
            <a:extLst>
              <a:ext uri="{FF2B5EF4-FFF2-40B4-BE49-F238E27FC236}">
                <a16:creationId xmlns:a16="http://schemas.microsoft.com/office/drawing/2014/main" id="{1E91A001-D330-257E-DB7D-8992233B2E2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381000"/>
            <a:ext cx="1143000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47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9" grpId="0" animBg="1" autoUpdateAnimBg="0"/>
      <p:bldP spid="74769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8E3E4756-E6DA-CA7B-755B-A651AA7E51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" y="20653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75779" name="AutoShape 3">
            <a:extLst>
              <a:ext uri="{FF2B5EF4-FFF2-40B4-BE49-F238E27FC236}">
                <a16:creationId xmlns:a16="http://schemas.microsoft.com/office/drawing/2014/main" id="{FC1AFD55-538F-FBDF-2CCE-CEE0A3EE21E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40063" y="2111375"/>
            <a:ext cx="2697162" cy="236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5780" name="Text Box 4">
            <a:extLst>
              <a:ext uri="{FF2B5EF4-FFF2-40B4-BE49-F238E27FC236}">
                <a16:creationId xmlns:a16="http://schemas.microsoft.com/office/drawing/2014/main" id="{BC75B19D-15E5-1B0F-46BF-F319D9D14B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524000"/>
            <a:ext cx="5181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  <a:latin typeface="Comic Sans MS" panose="030F0702030302020204" pitchFamily="66" charset="0"/>
              </a:rPr>
              <a:t>Find the area of a cone with a radius r=3 m and height h=4 m. </a:t>
            </a:r>
          </a:p>
        </p:txBody>
      </p:sp>
      <p:sp>
        <p:nvSpPr>
          <p:cNvPr id="75781" name="Text Box 5">
            <a:extLst>
              <a:ext uri="{FF2B5EF4-FFF2-40B4-BE49-F238E27FC236}">
                <a16:creationId xmlns:a16="http://schemas.microsoft.com/office/drawing/2014/main" id="{A4E902C2-B864-5EFE-9581-67755032F2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733800"/>
            <a:ext cx="3048000" cy="3040063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200">
                <a:latin typeface="Comic Sans MS" panose="030F0702030302020204" pitchFamily="66" charset="0"/>
              </a:rPr>
              <a:t>Use the</a:t>
            </a:r>
            <a:r>
              <a:rPr lang="en-US" altLang="en-US" sz="220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200" b="1">
                <a:solidFill>
                  <a:srgbClr val="FF0000"/>
                </a:solidFill>
                <a:latin typeface="Comic Sans MS" panose="030F0702030302020204" pitchFamily="66" charset="0"/>
              </a:rPr>
              <a:t>Pythagorean  Theorem </a:t>
            </a:r>
            <a:r>
              <a:rPr lang="en-US" altLang="en-US" sz="2200">
                <a:latin typeface="Comic Sans MS" panose="030F0702030302020204" pitchFamily="66" charset="0"/>
              </a:rPr>
              <a:t>to find </a:t>
            </a:r>
            <a:r>
              <a:rPr lang="en-US" altLang="en-US" sz="2200" i="1">
                <a:latin typeface="Comic Sans MS" panose="030F0702030302020204" pitchFamily="66" charset="0"/>
              </a:rPr>
              <a:t>l</a:t>
            </a:r>
            <a:r>
              <a:rPr lang="en-US" altLang="en-US" sz="2400" i="1">
                <a:latin typeface="Comic Sans MS" panose="030F0702030302020204" pitchFamily="66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altLang="en-US" sz="2400" i="1">
                <a:solidFill>
                  <a:srgbClr val="0000FF"/>
                </a:solidFill>
                <a:latin typeface="Comic Sans MS" panose="030F0702030302020204" pitchFamily="66" charset="0"/>
              </a:rPr>
              <a:t>l </a:t>
            </a:r>
            <a:r>
              <a:rPr lang="en-US" altLang="en-US" sz="2400" baseline="30000">
                <a:solidFill>
                  <a:srgbClr val="0000FF"/>
                </a:solidFill>
                <a:latin typeface="Comic Sans MS" panose="030F0702030302020204" pitchFamily="66" charset="0"/>
              </a:rPr>
              <a:t>2</a:t>
            </a:r>
            <a:r>
              <a:rPr lang="en-US" altLang="en-US" sz="2400">
                <a:solidFill>
                  <a:srgbClr val="0000FF"/>
                </a:solidFill>
                <a:latin typeface="Comic Sans MS" panose="030F0702030302020204" pitchFamily="66" charset="0"/>
              </a:rPr>
              <a:t> = r</a:t>
            </a:r>
            <a:r>
              <a:rPr lang="en-US" altLang="en-US" sz="2400" baseline="30000">
                <a:solidFill>
                  <a:srgbClr val="0000FF"/>
                </a:solidFill>
                <a:latin typeface="Comic Sans MS" panose="030F0702030302020204" pitchFamily="66" charset="0"/>
              </a:rPr>
              <a:t>2</a:t>
            </a:r>
            <a:r>
              <a:rPr lang="en-US" altLang="en-US" sz="2400">
                <a:solidFill>
                  <a:srgbClr val="0000FF"/>
                </a:solidFill>
                <a:latin typeface="Comic Sans MS" panose="030F0702030302020204" pitchFamily="66" charset="0"/>
              </a:rPr>
              <a:t> + h</a:t>
            </a:r>
            <a:r>
              <a:rPr lang="en-US" altLang="en-US" sz="2400" baseline="30000">
                <a:solidFill>
                  <a:srgbClr val="0000FF"/>
                </a:solidFill>
                <a:latin typeface="Comic Sans MS" panose="030F0702030302020204" pitchFamily="66" charset="0"/>
              </a:rPr>
              <a:t>2                                             </a:t>
            </a:r>
          </a:p>
          <a:p>
            <a:pPr>
              <a:spcBef>
                <a:spcPct val="50000"/>
              </a:spcBef>
            </a:pPr>
            <a:r>
              <a:rPr lang="en-US" altLang="en-US" sz="2400" i="1">
                <a:latin typeface="Arial" panose="020B0604020202020204" pitchFamily="34" charset="0"/>
              </a:rPr>
              <a:t>l </a:t>
            </a:r>
            <a:r>
              <a:rPr lang="en-US" altLang="en-US" sz="2400" i="1" baseline="30000">
                <a:latin typeface="Arial" panose="020B0604020202020204" pitchFamily="34" charset="0"/>
              </a:rPr>
              <a:t>2</a:t>
            </a:r>
            <a:r>
              <a:rPr lang="en-US" altLang="en-US" sz="2400" i="1">
                <a:latin typeface="Arial" panose="020B0604020202020204" pitchFamily="34" charset="0"/>
              </a:rPr>
              <a:t>= (3)</a:t>
            </a:r>
            <a:r>
              <a:rPr lang="en-US" altLang="en-US" sz="2400" i="1" baseline="30000">
                <a:latin typeface="Arial" panose="020B0604020202020204" pitchFamily="34" charset="0"/>
              </a:rPr>
              <a:t>2</a:t>
            </a:r>
            <a:r>
              <a:rPr lang="en-US" altLang="en-US" sz="2400" i="1">
                <a:latin typeface="Arial" panose="020B0604020202020204" pitchFamily="34" charset="0"/>
              </a:rPr>
              <a:t> + (4)</a:t>
            </a:r>
            <a:r>
              <a:rPr lang="en-US" altLang="en-US" sz="2400" i="1" baseline="30000">
                <a:latin typeface="Arial" panose="020B0604020202020204" pitchFamily="34" charset="0"/>
              </a:rPr>
              <a:t>2</a:t>
            </a:r>
            <a:r>
              <a:rPr lang="en-US" altLang="en-US" sz="2400" i="1">
                <a:latin typeface="Arial" panose="020B0604020202020204" pitchFamily="34" charset="0"/>
              </a:rPr>
              <a:t>                              </a:t>
            </a:r>
          </a:p>
          <a:p>
            <a:pPr>
              <a:spcBef>
                <a:spcPct val="50000"/>
              </a:spcBef>
            </a:pPr>
            <a:r>
              <a:rPr lang="en-US" altLang="en-US" sz="2400" i="1">
                <a:latin typeface="Arial" panose="020B0604020202020204" pitchFamily="34" charset="0"/>
              </a:rPr>
              <a:t>l </a:t>
            </a:r>
            <a:r>
              <a:rPr lang="en-US" altLang="en-US" sz="2400" i="1" baseline="30000">
                <a:latin typeface="Arial" panose="020B0604020202020204" pitchFamily="34" charset="0"/>
              </a:rPr>
              <a:t>2</a:t>
            </a:r>
            <a:r>
              <a:rPr lang="en-US" altLang="en-US" sz="2400" i="1">
                <a:latin typeface="Arial" panose="020B0604020202020204" pitchFamily="34" charset="0"/>
              </a:rPr>
              <a:t>= 25                                          </a:t>
            </a:r>
          </a:p>
          <a:p>
            <a:pPr>
              <a:spcBef>
                <a:spcPct val="50000"/>
              </a:spcBef>
            </a:pPr>
            <a:r>
              <a:rPr lang="en-US" altLang="en-US" sz="2400" i="1">
                <a:latin typeface="Arial" panose="020B0604020202020204" pitchFamily="34" charset="0"/>
              </a:rPr>
              <a:t>l = 5</a:t>
            </a:r>
            <a:endParaRPr lang="en-US" altLang="en-US" sz="2400" i="1" baseline="30000">
              <a:latin typeface="Arial" panose="020B0604020202020204" pitchFamily="34" charset="0"/>
            </a:endParaRPr>
          </a:p>
        </p:txBody>
      </p:sp>
      <p:graphicFrame>
        <p:nvGraphicFramePr>
          <p:cNvPr id="75782" name="Object 6">
            <a:extLst>
              <a:ext uri="{FF2B5EF4-FFF2-40B4-BE49-F238E27FC236}">
                <a16:creationId xmlns:a16="http://schemas.microsoft.com/office/drawing/2014/main" id="{6B621AF9-5537-EF13-54E2-C3EABFB55F9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5000" y="152400"/>
          <a:ext cx="554355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4" imgW="5544324" imgH="1552792" progId="Paint.Picture">
                  <p:embed/>
                </p:oleObj>
              </mc:Choice>
              <mc:Fallback>
                <p:oleObj name="Bitmap Image" r:id="rId4" imgW="5544324" imgH="1552792" progId="Paint.Picture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52400"/>
                        <a:ext cx="554355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783" name="Text Box 7">
            <a:extLst>
              <a:ext uri="{FF2B5EF4-FFF2-40B4-BE49-F238E27FC236}">
                <a16:creationId xmlns:a16="http://schemas.microsoft.com/office/drawing/2014/main" id="{55450DBE-AD95-830E-5CD9-01E2CCE4E6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304800"/>
            <a:ext cx="2514600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600" b="1">
                <a:latin typeface="Comic Sans MS" panose="030F0702030302020204" pitchFamily="66" charset="0"/>
              </a:rPr>
              <a:t>Surface Area of a Cone</a:t>
            </a:r>
          </a:p>
        </p:txBody>
      </p:sp>
      <p:sp>
        <p:nvSpPr>
          <p:cNvPr id="75785" name="Text Box 9">
            <a:extLst>
              <a:ext uri="{FF2B5EF4-FFF2-40B4-BE49-F238E27FC236}">
                <a16:creationId xmlns:a16="http://schemas.microsoft.com/office/drawing/2014/main" id="{108BD157-9F1E-C745-A916-97AE421BEB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3733800"/>
            <a:ext cx="3581400" cy="247015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200" b="1">
                <a:solidFill>
                  <a:srgbClr val="FF0000"/>
                </a:solidFill>
                <a:latin typeface="Comic Sans MS" panose="030F0702030302020204" pitchFamily="66" charset="0"/>
              </a:rPr>
              <a:t>Surface Area of a Cone  </a:t>
            </a:r>
          </a:p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  <a:latin typeface="Comic Sans MS" panose="030F0702030302020204" pitchFamily="66" charset="0"/>
              </a:rPr>
              <a:t>= </a:t>
            </a:r>
            <a:r>
              <a:rPr lang="en-US" altLang="en-US" sz="2400" b="1">
                <a:solidFill>
                  <a:srgbClr val="0000FF"/>
                </a:solidFill>
                <a:latin typeface="Symbol" panose="05050102010706020507" pitchFamily="18" charset="2"/>
              </a:rPr>
              <a:t>p</a:t>
            </a:r>
            <a:r>
              <a:rPr lang="en-US" altLang="en-US" sz="2400" i="1">
                <a:solidFill>
                  <a:srgbClr val="0000FF"/>
                </a:solidFill>
                <a:latin typeface="Arial" panose="020B0604020202020204" pitchFamily="34" charset="0"/>
              </a:rPr>
              <a:t>r</a:t>
            </a:r>
            <a:r>
              <a:rPr lang="en-US" altLang="en-US" sz="2400" baseline="30000">
                <a:solidFill>
                  <a:srgbClr val="0000FF"/>
                </a:solidFill>
                <a:latin typeface="Arial" panose="020B0604020202020204" pitchFamily="34" charset="0"/>
              </a:rPr>
              <a:t>2</a:t>
            </a:r>
            <a:r>
              <a:rPr lang="en-US" altLang="en-US" sz="2400">
                <a:solidFill>
                  <a:srgbClr val="0000FF"/>
                </a:solidFill>
                <a:latin typeface="Comic Sans MS" panose="030F0702030302020204" pitchFamily="66" charset="0"/>
              </a:rPr>
              <a:t> + </a:t>
            </a:r>
            <a:r>
              <a:rPr lang="en-US" altLang="en-US" sz="2400" b="1">
                <a:solidFill>
                  <a:srgbClr val="0000FF"/>
                </a:solidFill>
                <a:latin typeface="Symbol" panose="05050102010706020507" pitchFamily="18" charset="2"/>
              </a:rPr>
              <a:t>p</a:t>
            </a:r>
            <a:r>
              <a:rPr lang="en-US" altLang="en-US" sz="2400" i="1">
                <a:solidFill>
                  <a:srgbClr val="0000FF"/>
                </a:solidFill>
                <a:latin typeface="Arial" panose="020B0604020202020204" pitchFamily="34" charset="0"/>
              </a:rPr>
              <a:t>rl</a:t>
            </a:r>
          </a:p>
          <a:p>
            <a:pPr>
              <a:spcBef>
                <a:spcPct val="50000"/>
              </a:spcBef>
            </a:pPr>
            <a:r>
              <a:rPr lang="en-US" altLang="en-US" sz="2400" i="1">
                <a:latin typeface="Arial" panose="020B0604020202020204" pitchFamily="34" charset="0"/>
              </a:rPr>
              <a:t>= 3.14(3)</a:t>
            </a:r>
            <a:r>
              <a:rPr lang="en-US" altLang="en-US" sz="2400" i="1" baseline="30000">
                <a:latin typeface="Arial" panose="020B0604020202020204" pitchFamily="34" charset="0"/>
              </a:rPr>
              <a:t>2 </a:t>
            </a:r>
            <a:r>
              <a:rPr lang="en-US" altLang="en-US" sz="2400" i="1">
                <a:latin typeface="Arial" panose="020B0604020202020204" pitchFamily="34" charset="0"/>
              </a:rPr>
              <a:t>+ 3.14(3)(5)</a:t>
            </a:r>
          </a:p>
          <a:p>
            <a:pPr>
              <a:spcBef>
                <a:spcPct val="50000"/>
              </a:spcBef>
            </a:pPr>
            <a:r>
              <a:rPr lang="en-US" altLang="en-US" sz="2400" i="1">
                <a:latin typeface="Arial" panose="020B0604020202020204" pitchFamily="34" charset="0"/>
              </a:rPr>
              <a:t>= 75.36 m</a:t>
            </a:r>
            <a:r>
              <a:rPr lang="en-US" altLang="en-US" sz="2400" i="1" baseline="30000">
                <a:latin typeface="Arial" panose="020B0604020202020204" pitchFamily="34" charset="0"/>
              </a:rPr>
              <a:t>2</a:t>
            </a:r>
            <a:r>
              <a:rPr lang="en-US" altLang="en-US" sz="2200" i="1" baseline="30000">
                <a:latin typeface="Arial" panose="020B0604020202020204" pitchFamily="34" charset="0"/>
              </a:rPr>
              <a:t> </a:t>
            </a:r>
            <a:r>
              <a:rPr lang="en-US" altLang="en-US" sz="2200" i="1">
                <a:latin typeface="Arial" panose="020B0604020202020204" pitchFamily="34" charset="0"/>
              </a:rPr>
              <a:t>                                      </a:t>
            </a:r>
          </a:p>
          <a:p>
            <a:pPr>
              <a:spcBef>
                <a:spcPct val="50000"/>
              </a:spcBef>
            </a:pPr>
            <a:endParaRPr lang="en-US" altLang="en-US" sz="2200" i="1" baseline="30000">
              <a:latin typeface="Arial" panose="020B0604020202020204" pitchFamily="34" charset="0"/>
            </a:endParaRPr>
          </a:p>
        </p:txBody>
      </p:sp>
      <p:graphicFrame>
        <p:nvGraphicFramePr>
          <p:cNvPr id="75787" name="Object 11">
            <a:extLst>
              <a:ext uri="{FF2B5EF4-FFF2-40B4-BE49-F238E27FC236}">
                <a16:creationId xmlns:a16="http://schemas.microsoft.com/office/drawing/2014/main" id="{7BAFDFBE-62D5-FAC7-D6E1-8BB545457D0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4800" y="1524000"/>
          <a:ext cx="1771650" cy="194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1771429" imgH="1943371" progId="Paint.Picture">
                  <p:embed/>
                </p:oleObj>
              </mc:Choice>
              <mc:Fallback>
                <p:oleObj name="Bitmap Image" r:id="rId6" imgW="1771429" imgH="1943371" progId="Paint.Picture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524000"/>
                        <a:ext cx="1771650" cy="194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789" name="Text Box 13">
            <a:extLst>
              <a:ext uri="{FF2B5EF4-FFF2-40B4-BE49-F238E27FC236}">
                <a16:creationId xmlns:a16="http://schemas.microsoft.com/office/drawing/2014/main" id="{9A1EB13C-F289-17FE-F921-66EF315413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2590800"/>
            <a:ext cx="6858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cmpd="thickThin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009900"/>
                </a:solidFill>
                <a:latin typeface="Comic Sans MS" panose="030F0702030302020204" pitchFamily="66" charset="0"/>
              </a:rPr>
              <a:t>r = the radius       h = the height       </a:t>
            </a:r>
            <a:r>
              <a:rPr lang="en-US" altLang="en-US" sz="2000" i="1">
                <a:solidFill>
                  <a:srgbClr val="009900"/>
                </a:solidFill>
                <a:latin typeface="Comic Sans MS" panose="030F0702030302020204" pitchFamily="66" charset="0"/>
              </a:rPr>
              <a:t>l</a:t>
            </a:r>
            <a:r>
              <a:rPr lang="en-US" altLang="en-US" sz="2000">
                <a:solidFill>
                  <a:srgbClr val="009900"/>
                </a:solidFill>
                <a:latin typeface="Comic Sans MS" panose="030F0702030302020204" pitchFamily="66" charset="0"/>
              </a:rPr>
              <a:t>  = the slant height</a:t>
            </a:r>
            <a:endParaRPr lang="en-US" altLang="en-US" sz="2000" i="1">
              <a:solidFill>
                <a:srgbClr val="0099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75791" name="Picture 15">
            <a:extLst>
              <a:ext uri="{FF2B5EF4-FFF2-40B4-BE49-F238E27FC236}">
                <a16:creationId xmlns:a16="http://schemas.microsoft.com/office/drawing/2014/main" id="{F14EF878-A282-18F6-60B4-BAB5AE51228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886200"/>
            <a:ext cx="1360488" cy="1554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57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1" grpId="0" animBg="1" autoUpdateAnimBg="0"/>
      <p:bldP spid="75785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4">
            <a:extLst>
              <a:ext uri="{FF2B5EF4-FFF2-40B4-BE49-F238E27FC236}">
                <a16:creationId xmlns:a16="http://schemas.microsoft.com/office/drawing/2014/main" id="{E93FA258-3CD0-87E6-849F-FB604DF3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" y="20653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51208" name="AutoShape 8">
            <a:extLst>
              <a:ext uri="{FF2B5EF4-FFF2-40B4-BE49-F238E27FC236}">
                <a16:creationId xmlns:a16="http://schemas.microsoft.com/office/drawing/2014/main" id="{E518F189-2BEA-7314-3974-E0FE411DADB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24200" y="2133600"/>
            <a:ext cx="2697163" cy="236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12" name="Rectangle 12">
            <a:extLst>
              <a:ext uri="{FF2B5EF4-FFF2-40B4-BE49-F238E27FC236}">
                <a16:creationId xmlns:a16="http://schemas.microsoft.com/office/drawing/2014/main" id="{31820503-CAE6-50D9-1C44-5661365EB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" y="22399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51217" name="Rectangle 17">
            <a:extLst>
              <a:ext uri="{FF2B5EF4-FFF2-40B4-BE49-F238E27FC236}">
                <a16:creationId xmlns:a16="http://schemas.microsoft.com/office/drawing/2014/main" id="{61F7611C-B22B-CCC0-E241-45EBFAA934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" y="22399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51225" name="Text Box 25">
            <a:extLst>
              <a:ext uri="{FF2B5EF4-FFF2-40B4-BE49-F238E27FC236}">
                <a16:creationId xmlns:a16="http://schemas.microsoft.com/office/drawing/2014/main" id="{E80010B0-3AC6-C8D7-FFA1-32D135D44F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057400"/>
            <a:ext cx="5334000" cy="1249363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>
                    <a:alpha val="50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rgbClr val="0000FF"/>
                </a:solidFill>
                <a:latin typeface="Comic Sans MS" panose="030F0702030302020204" pitchFamily="66" charset="0"/>
              </a:rPr>
              <a:t>Textbook:</a:t>
            </a:r>
            <a:r>
              <a:rPr lang="en-US" altLang="en-US" sz="1800">
                <a:solidFill>
                  <a:srgbClr val="FF6600"/>
                </a:solidFill>
                <a:latin typeface="Comic Sans MS" panose="030F0702030302020204" pitchFamily="66" charset="0"/>
              </a:rPr>
              <a:t>	</a:t>
            </a:r>
          </a:p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rgbClr val="FF6600"/>
                </a:solidFill>
                <a:latin typeface="Comic Sans MS" panose="030F0702030302020204" pitchFamily="66" charset="0"/>
              </a:rPr>
              <a:t>P. 421 - 422    </a:t>
            </a:r>
            <a:r>
              <a:rPr lang="en-US" altLang="en-US" sz="1800">
                <a:solidFill>
                  <a:srgbClr val="009900"/>
                </a:solidFill>
                <a:latin typeface="Comic Sans MS" panose="030F0702030302020204" pitchFamily="66" charset="0"/>
              </a:rPr>
              <a:t># 2a, 3b, 9</a:t>
            </a:r>
          </a:p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rgbClr val="FF6600"/>
                </a:solidFill>
                <a:latin typeface="Comic Sans MS" panose="030F0702030302020204" pitchFamily="66" charset="0"/>
              </a:rPr>
              <a:t>P. 439 – 441    </a:t>
            </a:r>
            <a:r>
              <a:rPr lang="en-US" altLang="en-US" sz="1800">
                <a:solidFill>
                  <a:srgbClr val="009900"/>
                </a:solidFill>
                <a:latin typeface="Comic Sans MS" panose="030F0702030302020204" pitchFamily="66" charset="0"/>
              </a:rPr>
              <a:t># 2abcd, 3, 4c, 5ab, 10abc</a:t>
            </a:r>
          </a:p>
        </p:txBody>
      </p:sp>
      <p:graphicFrame>
        <p:nvGraphicFramePr>
          <p:cNvPr id="51238" name="Object 38">
            <a:extLst>
              <a:ext uri="{FF2B5EF4-FFF2-40B4-BE49-F238E27FC236}">
                <a16:creationId xmlns:a16="http://schemas.microsoft.com/office/drawing/2014/main" id="{7E7CDC38-A17F-0A1D-732B-F2CDD19CFF1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00200" y="152400"/>
          <a:ext cx="5543550" cy="155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4" imgW="5544324" imgH="1552792" progId="Paint.Picture">
                  <p:embed/>
                </p:oleObj>
              </mc:Choice>
              <mc:Fallback>
                <p:oleObj name="Bitmap Image" r:id="rId4" imgW="5544324" imgH="1552792" progId="Paint.Picture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52400"/>
                        <a:ext cx="5543550" cy="155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39" name="Text Box 39">
            <a:extLst>
              <a:ext uri="{FF2B5EF4-FFF2-40B4-BE49-F238E27FC236}">
                <a16:creationId xmlns:a16="http://schemas.microsoft.com/office/drawing/2014/main" id="{4AADF041-6CEA-5041-36B2-EDB09C2DD0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609600"/>
            <a:ext cx="3200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>
                <a:latin typeface="Comic Sans MS" panose="030F0702030302020204" pitchFamily="66" charset="0"/>
              </a:rPr>
              <a:t>Cones – Practice Questions</a:t>
            </a:r>
          </a:p>
        </p:txBody>
      </p:sp>
      <p:pic>
        <p:nvPicPr>
          <p:cNvPr id="51251" name="Picture 51">
            <a:extLst>
              <a:ext uri="{FF2B5EF4-FFF2-40B4-BE49-F238E27FC236}">
                <a16:creationId xmlns:a16="http://schemas.microsoft.com/office/drawing/2014/main" id="{DDC9058E-A8C2-C9B6-F4BB-934F8236B6A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64820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2" name="Picture 52">
            <a:extLst>
              <a:ext uri="{FF2B5EF4-FFF2-40B4-BE49-F238E27FC236}">
                <a16:creationId xmlns:a16="http://schemas.microsoft.com/office/drawing/2014/main" id="{0E4B0B5E-FAC2-9018-5657-E9E7FC8E563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343400"/>
            <a:ext cx="1143000" cy="1531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3" name="Picture 53">
            <a:extLst>
              <a:ext uri="{FF2B5EF4-FFF2-40B4-BE49-F238E27FC236}">
                <a16:creationId xmlns:a16="http://schemas.microsoft.com/office/drawing/2014/main" id="{7391DC10-5356-3CD0-2D0E-33AB9E85072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648200"/>
            <a:ext cx="1143000" cy="1131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12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5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C44279F3-F4C2-F640-7D5F-A9511836E3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" y="20653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65539" name="AutoShape 3">
            <a:extLst>
              <a:ext uri="{FF2B5EF4-FFF2-40B4-BE49-F238E27FC236}">
                <a16:creationId xmlns:a16="http://schemas.microsoft.com/office/drawing/2014/main" id="{B45C7BBD-E91E-BD96-53FE-8A4606C9361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24200" y="2133600"/>
            <a:ext cx="2697163" cy="236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5540" name="Rectangle 4">
            <a:extLst>
              <a:ext uri="{FF2B5EF4-FFF2-40B4-BE49-F238E27FC236}">
                <a16:creationId xmlns:a16="http://schemas.microsoft.com/office/drawing/2014/main" id="{AC88636E-6452-9EBB-8F52-1498563527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" y="22399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65541" name="AutoShape 5">
            <a:extLst>
              <a:ext uri="{FF2B5EF4-FFF2-40B4-BE49-F238E27FC236}">
                <a16:creationId xmlns:a16="http://schemas.microsoft.com/office/drawing/2014/main" id="{F4F4432F-AAD9-228B-FF24-2B7A3A84F65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457575" y="2286000"/>
            <a:ext cx="1931988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5542" name="Rectangle 6">
            <a:extLst>
              <a:ext uri="{FF2B5EF4-FFF2-40B4-BE49-F238E27FC236}">
                <a16:creationId xmlns:a16="http://schemas.microsoft.com/office/drawing/2014/main" id="{D078FEB3-1EBB-3B5A-61F2-5F8FCD585C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" y="22399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65543" name="Text Box 7">
            <a:extLst>
              <a:ext uri="{FF2B5EF4-FFF2-40B4-BE49-F238E27FC236}">
                <a16:creationId xmlns:a16="http://schemas.microsoft.com/office/drawing/2014/main" id="{D31BCC16-F45E-F616-3ED7-82986F7C1B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981200"/>
            <a:ext cx="6019800" cy="1368425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>
                    <a:alpha val="50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latin typeface="Comic Sans MS" panose="030F0702030302020204" pitchFamily="66" charset="0"/>
              </a:rPr>
              <a:t>A </a:t>
            </a:r>
            <a:r>
              <a:rPr lang="en-US" altLang="en-US" sz="2000" b="1">
                <a:solidFill>
                  <a:srgbClr val="FF0000"/>
                </a:solidFill>
                <a:latin typeface="Comic Sans MS" panose="030F0702030302020204" pitchFamily="66" charset="0"/>
              </a:rPr>
              <a:t>Pyramid</a:t>
            </a:r>
            <a:r>
              <a:rPr lang="en-US" altLang="en-US" sz="2000">
                <a:latin typeface="Comic Sans MS" panose="030F0702030302020204" pitchFamily="66" charset="0"/>
              </a:rPr>
              <a:t> is a three dimensional figure with a regular </a:t>
            </a:r>
            <a:r>
              <a:rPr lang="en-US" altLang="en-US" sz="2000" b="1" u="sng">
                <a:solidFill>
                  <a:srgbClr val="3333FF"/>
                </a:solidFill>
                <a:latin typeface="Comic Sans MS" panose="030F0702030302020204" pitchFamily="66" charset="0"/>
              </a:rPr>
              <a:t>polygon</a:t>
            </a:r>
            <a:r>
              <a:rPr lang="en-US" altLang="en-US" sz="2000" b="1">
                <a:solidFill>
                  <a:srgbClr val="3333FF"/>
                </a:solidFill>
                <a:latin typeface="Comic Sans MS" panose="030F0702030302020204" pitchFamily="66" charset="0"/>
              </a:rPr>
              <a:t> as its base</a:t>
            </a:r>
            <a:r>
              <a:rPr lang="en-US" altLang="en-US" sz="2000">
                <a:latin typeface="Comic Sans MS" panose="030F0702030302020204" pitchFamily="66" charset="0"/>
              </a:rPr>
              <a:t> and </a:t>
            </a:r>
            <a:r>
              <a:rPr lang="en-US" altLang="en-US" sz="2000" b="1">
                <a:solidFill>
                  <a:srgbClr val="3333FF"/>
                </a:solidFill>
                <a:latin typeface="Comic Sans MS" panose="030F0702030302020204" pitchFamily="66" charset="0"/>
              </a:rPr>
              <a:t>lateral faces are identical </a:t>
            </a:r>
            <a:r>
              <a:rPr lang="en-US" altLang="en-US" sz="2000" b="1" u="sng">
                <a:solidFill>
                  <a:srgbClr val="3333FF"/>
                </a:solidFill>
                <a:latin typeface="Comic Sans MS" panose="030F0702030302020204" pitchFamily="66" charset="0"/>
              </a:rPr>
              <a:t>isosceles triangles</a:t>
            </a:r>
            <a:r>
              <a:rPr lang="en-US" altLang="en-US" sz="2000">
                <a:latin typeface="Comic Sans MS" panose="030F0702030302020204" pitchFamily="66" charset="0"/>
              </a:rPr>
              <a:t> meeting at a point.</a:t>
            </a:r>
            <a:endParaRPr lang="en-US" altLang="en-US" sz="1800">
              <a:latin typeface="Comic Sans MS" panose="030F0702030302020204" pitchFamily="66" charset="0"/>
            </a:endParaRPr>
          </a:p>
        </p:txBody>
      </p:sp>
      <p:graphicFrame>
        <p:nvGraphicFramePr>
          <p:cNvPr id="65544" name="Object 8">
            <a:extLst>
              <a:ext uri="{FF2B5EF4-FFF2-40B4-BE49-F238E27FC236}">
                <a16:creationId xmlns:a16="http://schemas.microsoft.com/office/drawing/2014/main" id="{2D9D5213-0A5F-26D7-BA29-5A6F3C660B4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00200" y="152400"/>
          <a:ext cx="5543550" cy="155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4" imgW="5544324" imgH="1552792" progId="Paint.Picture">
                  <p:embed/>
                </p:oleObj>
              </mc:Choice>
              <mc:Fallback>
                <p:oleObj name="Bitmap Image" r:id="rId4" imgW="5544324" imgH="1552792" progId="Paint.Picture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52400"/>
                        <a:ext cx="5543550" cy="155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545" name="Text Box 9">
            <a:extLst>
              <a:ext uri="{FF2B5EF4-FFF2-40B4-BE49-F238E27FC236}">
                <a16:creationId xmlns:a16="http://schemas.microsoft.com/office/drawing/2014/main" id="{369295A7-A640-989B-0AEB-6A6AA1891D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7620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>
                <a:latin typeface="Comic Sans MS" panose="030F0702030302020204" pitchFamily="66" charset="0"/>
              </a:rPr>
              <a:t>Pyramids</a:t>
            </a:r>
          </a:p>
        </p:txBody>
      </p:sp>
      <p:graphicFrame>
        <p:nvGraphicFramePr>
          <p:cNvPr id="65554" name="Object 18">
            <a:extLst>
              <a:ext uri="{FF2B5EF4-FFF2-40B4-BE49-F238E27FC236}">
                <a16:creationId xmlns:a16="http://schemas.microsoft.com/office/drawing/2014/main" id="{4B3C05FB-67D1-6422-06AB-D677F8D99D6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1000" y="4038600"/>
          <a:ext cx="2066925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2066667" imgH="2057143" progId="Paint.Picture">
                  <p:embed/>
                </p:oleObj>
              </mc:Choice>
              <mc:Fallback>
                <p:oleObj name="Bitmap Image" r:id="rId6" imgW="2066667" imgH="2057143" progId="Paint.Picture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038600"/>
                        <a:ext cx="2066925" cy="205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55" name="Object 19">
            <a:extLst>
              <a:ext uri="{FF2B5EF4-FFF2-40B4-BE49-F238E27FC236}">
                <a16:creationId xmlns:a16="http://schemas.microsoft.com/office/drawing/2014/main" id="{FFD64013-182C-671F-EC59-7D510A447E0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33800" y="4038600"/>
          <a:ext cx="1914525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8" imgW="1914286" imgH="2057143" progId="Paint.Picture">
                  <p:embed/>
                </p:oleObj>
              </mc:Choice>
              <mc:Fallback>
                <p:oleObj name="Bitmap Image" r:id="rId8" imgW="1914286" imgH="2057143" progId="Paint.Picture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4038600"/>
                        <a:ext cx="1914525" cy="205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56" name="Object 20">
            <a:extLst>
              <a:ext uri="{FF2B5EF4-FFF2-40B4-BE49-F238E27FC236}">
                <a16:creationId xmlns:a16="http://schemas.microsoft.com/office/drawing/2014/main" id="{8EA7D973-0E39-8322-961D-0AC0C4AAD94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629400" y="4038600"/>
          <a:ext cx="1409700" cy="200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10" imgW="1409897" imgH="2000000" progId="Paint.Picture">
                  <p:embed/>
                </p:oleObj>
              </mc:Choice>
              <mc:Fallback>
                <p:oleObj name="Bitmap Image" r:id="rId10" imgW="1409897" imgH="2000000" progId="Paint.Picture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4038600"/>
                        <a:ext cx="1409700" cy="200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557" name="Text Box 21">
            <a:extLst>
              <a:ext uri="{FF2B5EF4-FFF2-40B4-BE49-F238E27FC236}">
                <a16:creationId xmlns:a16="http://schemas.microsoft.com/office/drawing/2014/main" id="{4BD687B5-39BD-5D92-E738-17B4A37358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276600"/>
            <a:ext cx="1981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altLang="en-US"/>
          </a:p>
        </p:txBody>
      </p:sp>
      <p:sp>
        <p:nvSpPr>
          <p:cNvPr id="65558" name="Text Box 22">
            <a:extLst>
              <a:ext uri="{FF2B5EF4-FFF2-40B4-BE49-F238E27FC236}">
                <a16:creationId xmlns:a16="http://schemas.microsoft.com/office/drawing/2014/main" id="{3598E966-1DAF-9D8B-EE18-6E66E0C07F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172200"/>
            <a:ext cx="2590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chemeClr val="accent2"/>
                </a:solidFill>
                <a:latin typeface="Comic Sans MS" panose="030F0702030302020204" pitchFamily="66" charset="0"/>
              </a:rPr>
              <a:t>base = quadrilateral</a:t>
            </a:r>
          </a:p>
        </p:txBody>
      </p:sp>
      <p:sp>
        <p:nvSpPr>
          <p:cNvPr id="65559" name="Text Box 23">
            <a:extLst>
              <a:ext uri="{FF2B5EF4-FFF2-40B4-BE49-F238E27FC236}">
                <a16:creationId xmlns:a16="http://schemas.microsoft.com/office/drawing/2014/main" id="{8C4EA825-7464-E551-9B1B-E8FA5AF9A8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6248400"/>
            <a:ext cx="2209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CC66FF"/>
                </a:solidFill>
                <a:latin typeface="Comic Sans MS" panose="030F0702030302020204" pitchFamily="66" charset="0"/>
              </a:rPr>
              <a:t>base = pentagon</a:t>
            </a:r>
          </a:p>
        </p:txBody>
      </p:sp>
      <p:sp>
        <p:nvSpPr>
          <p:cNvPr id="65560" name="Text Box 24">
            <a:extLst>
              <a:ext uri="{FF2B5EF4-FFF2-40B4-BE49-F238E27FC236}">
                <a16:creationId xmlns:a16="http://schemas.microsoft.com/office/drawing/2014/main" id="{51C2691F-7B15-CCA3-EADC-EC97826BFD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6172200"/>
            <a:ext cx="2590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009900"/>
                </a:solidFill>
                <a:latin typeface="Comic Sans MS" panose="030F0702030302020204" pitchFamily="66" charset="0"/>
              </a:rPr>
              <a:t>base = heptagon</a:t>
            </a:r>
          </a:p>
        </p:txBody>
      </p:sp>
      <p:sp>
        <p:nvSpPr>
          <p:cNvPr id="65561" name="Freeform 25">
            <a:extLst>
              <a:ext uri="{FF2B5EF4-FFF2-40B4-BE49-F238E27FC236}">
                <a16:creationId xmlns:a16="http://schemas.microsoft.com/office/drawing/2014/main" id="{24AF3906-BBA1-05ED-03E8-82F4F76DDB88}"/>
              </a:ext>
            </a:extLst>
          </p:cNvPr>
          <p:cNvSpPr>
            <a:spLocks/>
          </p:cNvSpPr>
          <p:nvPr/>
        </p:nvSpPr>
        <p:spPr bwMode="auto">
          <a:xfrm>
            <a:off x="1712913" y="4233863"/>
            <a:ext cx="844550" cy="577850"/>
          </a:xfrm>
          <a:custGeom>
            <a:avLst/>
            <a:gdLst>
              <a:gd name="T0" fmla="*/ 532 w 532"/>
              <a:gd name="T1" fmla="*/ 0 h 364"/>
              <a:gd name="T2" fmla="*/ 0 w 532"/>
              <a:gd name="T3" fmla="*/ 364 h 36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532" h="364">
                <a:moveTo>
                  <a:pt x="532" y="0"/>
                </a:moveTo>
                <a:lnTo>
                  <a:pt x="0" y="364"/>
                </a:lnTo>
              </a:path>
            </a:pathLst>
          </a:custGeom>
          <a:noFill/>
          <a:ln w="15875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5562" name="Freeform 26">
            <a:extLst>
              <a:ext uri="{FF2B5EF4-FFF2-40B4-BE49-F238E27FC236}">
                <a16:creationId xmlns:a16="http://schemas.microsoft.com/office/drawing/2014/main" id="{A8305412-EB3D-6308-A6FA-97B14EC087E6}"/>
              </a:ext>
            </a:extLst>
          </p:cNvPr>
          <p:cNvSpPr>
            <a:spLocks/>
          </p:cNvSpPr>
          <p:nvPr/>
        </p:nvSpPr>
        <p:spPr bwMode="auto">
          <a:xfrm>
            <a:off x="1447800" y="4243388"/>
            <a:ext cx="1109663" cy="1119187"/>
          </a:xfrm>
          <a:custGeom>
            <a:avLst/>
            <a:gdLst>
              <a:gd name="T0" fmla="*/ 699 w 699"/>
              <a:gd name="T1" fmla="*/ 0 h 705"/>
              <a:gd name="T2" fmla="*/ 0 w 699"/>
              <a:gd name="T3" fmla="*/ 705 h 70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99" h="705">
                <a:moveTo>
                  <a:pt x="699" y="0"/>
                </a:moveTo>
                <a:lnTo>
                  <a:pt x="0" y="705"/>
                </a:lnTo>
              </a:path>
            </a:pathLst>
          </a:custGeom>
          <a:noFill/>
          <a:ln w="15875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5563" name="Text Box 27">
            <a:extLst>
              <a:ext uri="{FF2B5EF4-FFF2-40B4-BE49-F238E27FC236}">
                <a16:creationId xmlns:a16="http://schemas.microsoft.com/office/drawing/2014/main" id="{A2C91B95-F6F2-A534-DD59-BD1DFDDB8F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505200"/>
            <a:ext cx="2743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000">
                <a:solidFill>
                  <a:srgbClr val="FF0000"/>
                </a:solidFill>
                <a:latin typeface="Comic Sans MS" panose="030F0702030302020204" pitchFamily="66" charset="0"/>
              </a:rPr>
              <a:t>Identical isosceles triangles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55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3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A984BC2C-BD30-53D8-F3BF-2A089CB3D5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" y="20653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66563" name="AutoShape 3">
            <a:extLst>
              <a:ext uri="{FF2B5EF4-FFF2-40B4-BE49-F238E27FC236}">
                <a16:creationId xmlns:a16="http://schemas.microsoft.com/office/drawing/2014/main" id="{0A709914-7B02-4AE0-ED53-005939F2845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24200" y="2133600"/>
            <a:ext cx="2697163" cy="236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6564" name="Rectangle 4">
            <a:extLst>
              <a:ext uri="{FF2B5EF4-FFF2-40B4-BE49-F238E27FC236}">
                <a16:creationId xmlns:a16="http://schemas.microsoft.com/office/drawing/2014/main" id="{DFE6CC3B-DD98-348A-B087-CBA55494E3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" y="22399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66565" name="AutoShape 5">
            <a:extLst>
              <a:ext uri="{FF2B5EF4-FFF2-40B4-BE49-F238E27FC236}">
                <a16:creationId xmlns:a16="http://schemas.microsoft.com/office/drawing/2014/main" id="{118ECF1D-FDF1-AE95-6608-511F3AC5B70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457575" y="2286000"/>
            <a:ext cx="1931988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6566" name="Rectangle 6">
            <a:extLst>
              <a:ext uri="{FF2B5EF4-FFF2-40B4-BE49-F238E27FC236}">
                <a16:creationId xmlns:a16="http://schemas.microsoft.com/office/drawing/2014/main" id="{9B2D4F31-95B8-EB6D-CD51-5F9A0984CD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" y="22399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66567" name="Text Box 7">
            <a:extLst>
              <a:ext uri="{FF2B5EF4-FFF2-40B4-BE49-F238E27FC236}">
                <a16:creationId xmlns:a16="http://schemas.microsoft.com/office/drawing/2014/main" id="{F34353A3-EC83-2574-F777-600D37F9E5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828800"/>
            <a:ext cx="5334000" cy="1662113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>
                    <a:alpha val="50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rgbClr val="0000FF"/>
                </a:solidFill>
                <a:latin typeface="Comic Sans MS" panose="030F0702030302020204" pitchFamily="66" charset="0"/>
              </a:rPr>
              <a:t>Volume of a Pyramid:</a:t>
            </a:r>
            <a:r>
              <a:rPr lang="en-US" altLang="en-US" sz="1800">
                <a:solidFill>
                  <a:srgbClr val="FF6600"/>
                </a:solidFill>
                <a:latin typeface="Comic Sans MS" panose="030F0702030302020204" pitchFamily="66" charset="0"/>
              </a:rPr>
              <a:t>	</a:t>
            </a:r>
          </a:p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rgbClr val="FF6600"/>
                </a:solidFill>
                <a:latin typeface="Comic Sans MS" panose="030F0702030302020204" pitchFamily="66" charset="0"/>
              </a:rPr>
              <a:t>V = (1/3) Area of the base x height</a:t>
            </a:r>
          </a:p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rgbClr val="FF6600"/>
                </a:solidFill>
                <a:latin typeface="Comic Sans MS" panose="030F0702030302020204" pitchFamily="66" charset="0"/>
              </a:rPr>
              <a:t>V = (1/3) Ah</a:t>
            </a:r>
          </a:p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rgbClr val="0000FF"/>
                </a:solidFill>
                <a:latin typeface="Comic Sans MS" panose="030F0702030302020204" pitchFamily="66" charset="0"/>
              </a:rPr>
              <a:t>Volume of a Pyramid = 1/3 x Volume of a Prism</a:t>
            </a:r>
          </a:p>
        </p:txBody>
      </p:sp>
      <p:graphicFrame>
        <p:nvGraphicFramePr>
          <p:cNvPr id="66568" name="Object 8">
            <a:extLst>
              <a:ext uri="{FF2B5EF4-FFF2-40B4-BE49-F238E27FC236}">
                <a16:creationId xmlns:a16="http://schemas.microsoft.com/office/drawing/2014/main" id="{14871EEF-D444-2D4E-81D1-89EF37666DF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00200" y="152400"/>
          <a:ext cx="5543550" cy="155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4" imgW="5544324" imgH="1552792" progId="Paint.Picture">
                  <p:embed/>
                </p:oleObj>
              </mc:Choice>
              <mc:Fallback>
                <p:oleObj name="Bitmap Image" r:id="rId4" imgW="5544324" imgH="1552792" progId="Paint.Picture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52400"/>
                        <a:ext cx="5543550" cy="155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569" name="Text Box 9">
            <a:extLst>
              <a:ext uri="{FF2B5EF4-FFF2-40B4-BE49-F238E27FC236}">
                <a16:creationId xmlns:a16="http://schemas.microsoft.com/office/drawing/2014/main" id="{94E35326-F812-67BD-1CD3-C6AC35C4B7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76200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>
                <a:latin typeface="Comic Sans MS" panose="030F0702030302020204" pitchFamily="66" charset="0"/>
              </a:rPr>
              <a:t>Volume of Pyramids</a:t>
            </a:r>
          </a:p>
        </p:txBody>
      </p:sp>
      <p:graphicFrame>
        <p:nvGraphicFramePr>
          <p:cNvPr id="66578" name="Object 18">
            <a:extLst>
              <a:ext uri="{FF2B5EF4-FFF2-40B4-BE49-F238E27FC236}">
                <a16:creationId xmlns:a16="http://schemas.microsoft.com/office/drawing/2014/main" id="{21762DEA-050C-1B1C-521A-0279A7199F7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9600" y="4038600"/>
          <a:ext cx="1200150" cy="151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1200318" imgH="1514686" progId="Paint.Picture">
                  <p:embed/>
                </p:oleObj>
              </mc:Choice>
              <mc:Fallback>
                <p:oleObj name="Bitmap Image" r:id="rId6" imgW="1200318" imgH="1514686" progId="Paint.Picture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038600"/>
                        <a:ext cx="1200150" cy="1514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79" name="Object 19">
            <a:extLst>
              <a:ext uri="{FF2B5EF4-FFF2-40B4-BE49-F238E27FC236}">
                <a16:creationId xmlns:a16="http://schemas.microsoft.com/office/drawing/2014/main" id="{D8406173-6E54-4EB2-269A-30BB577A726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4114800"/>
          <a:ext cx="1200150" cy="151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8" imgW="1200318" imgH="1514686" progId="Paint.Picture">
                  <p:embed/>
                </p:oleObj>
              </mc:Choice>
              <mc:Fallback>
                <p:oleObj name="Bitmap Image" r:id="rId8" imgW="1200318" imgH="1514686" progId="Paint.Picture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114800"/>
                        <a:ext cx="1200150" cy="1514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80" name="Object 20">
            <a:extLst>
              <a:ext uri="{FF2B5EF4-FFF2-40B4-BE49-F238E27FC236}">
                <a16:creationId xmlns:a16="http://schemas.microsoft.com/office/drawing/2014/main" id="{2E485A68-EE76-5283-9ED0-4AAB4D9A4BC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91000" y="4114800"/>
          <a:ext cx="1200150" cy="151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9" imgW="1200318" imgH="1514686" progId="Paint.Picture">
                  <p:embed/>
                </p:oleObj>
              </mc:Choice>
              <mc:Fallback>
                <p:oleObj name="Bitmap Image" r:id="rId9" imgW="1200318" imgH="1514686" progId="Paint.Picture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4114800"/>
                        <a:ext cx="1200150" cy="1514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81" name="Object 21">
            <a:extLst>
              <a:ext uri="{FF2B5EF4-FFF2-40B4-BE49-F238E27FC236}">
                <a16:creationId xmlns:a16="http://schemas.microsoft.com/office/drawing/2014/main" id="{CBCFDB72-93F6-96E2-636F-4163437FAF9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00800" y="3962400"/>
          <a:ext cx="1104900" cy="162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10" imgW="1104762" imgH="1628571" progId="Paint.Picture">
                  <p:embed/>
                </p:oleObj>
              </mc:Choice>
              <mc:Fallback>
                <p:oleObj name="Bitmap Image" r:id="rId10" imgW="1104762" imgH="1628571" progId="Paint.Picture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3962400"/>
                        <a:ext cx="1104900" cy="162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582" name="Text Box 22">
            <a:extLst>
              <a:ext uri="{FF2B5EF4-FFF2-40B4-BE49-F238E27FC236}">
                <a16:creationId xmlns:a16="http://schemas.microsoft.com/office/drawing/2014/main" id="{6F0A21E1-1FF3-E60E-EBA7-4CB49A54D4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572000"/>
            <a:ext cx="838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66583" name="Text Box 23">
            <a:extLst>
              <a:ext uri="{FF2B5EF4-FFF2-40B4-BE49-F238E27FC236}">
                <a16:creationId xmlns:a16="http://schemas.microsoft.com/office/drawing/2014/main" id="{9E2F2279-7EF9-2F41-D4E5-57F77EC395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4572000"/>
            <a:ext cx="838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66584" name="Text Box 24">
            <a:extLst>
              <a:ext uri="{FF2B5EF4-FFF2-40B4-BE49-F238E27FC236}">
                <a16:creationId xmlns:a16="http://schemas.microsoft.com/office/drawing/2014/main" id="{6723EAAF-61C0-1D8A-FF42-F9214E6DE2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4495800"/>
            <a:ext cx="838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65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7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>
            <a:extLst>
              <a:ext uri="{FF2B5EF4-FFF2-40B4-BE49-F238E27FC236}">
                <a16:creationId xmlns:a16="http://schemas.microsoft.com/office/drawing/2014/main" id="{132F3C82-4BDB-983C-2E54-BD74E4D031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4191000" cy="1368425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>
                    <a:alpha val="50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latin typeface="Comic Sans MS" panose="030F0702030302020204" pitchFamily="66" charset="0"/>
              </a:rPr>
              <a:t>Find the volume of the pyramid.                        height     </a:t>
            </a:r>
            <a:r>
              <a:rPr lang="en-US" altLang="en-US" sz="2000">
                <a:solidFill>
                  <a:srgbClr val="3333FF"/>
                </a:solidFill>
                <a:latin typeface="Comic Sans MS" panose="030F0702030302020204" pitchFamily="66" charset="0"/>
              </a:rPr>
              <a:t>h = 8 m</a:t>
            </a:r>
            <a:r>
              <a:rPr lang="en-US" altLang="en-US" sz="2000">
                <a:latin typeface="Comic Sans MS" panose="030F0702030302020204" pitchFamily="66" charset="0"/>
              </a:rPr>
              <a:t>                 apothem  </a:t>
            </a:r>
            <a:r>
              <a:rPr lang="en-US" altLang="en-US" sz="2000">
                <a:solidFill>
                  <a:srgbClr val="3333FF"/>
                </a:solidFill>
                <a:latin typeface="Comic Sans MS" panose="030F0702030302020204" pitchFamily="66" charset="0"/>
              </a:rPr>
              <a:t>a = 4 m</a:t>
            </a:r>
            <a:r>
              <a:rPr lang="en-US" altLang="en-US" sz="2000">
                <a:latin typeface="Comic Sans MS" panose="030F0702030302020204" pitchFamily="66" charset="0"/>
              </a:rPr>
              <a:t>                        side         </a:t>
            </a:r>
            <a:r>
              <a:rPr lang="en-US" altLang="en-US" sz="2000">
                <a:solidFill>
                  <a:srgbClr val="3333FF"/>
                </a:solidFill>
                <a:latin typeface="Comic Sans MS" panose="030F0702030302020204" pitchFamily="66" charset="0"/>
              </a:rPr>
              <a:t>s = 6 m</a:t>
            </a: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BD3714BF-4BBB-0177-4DEC-FFDFAB069D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4648200"/>
            <a:ext cx="3962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FF0000"/>
                </a:solidFill>
                <a:latin typeface="Comic Sans MS" panose="030F0702030302020204" pitchFamily="66" charset="0"/>
              </a:rPr>
              <a:t>Area of base 	= </a:t>
            </a:r>
            <a:r>
              <a:rPr lang="en-US" altLang="en-US" sz="3200">
                <a:solidFill>
                  <a:srgbClr val="FF0000"/>
                </a:solidFill>
                <a:latin typeface="Comic Sans MS" panose="030F0702030302020204" pitchFamily="66" charset="0"/>
              </a:rPr>
              <a:t>½</a:t>
            </a:r>
            <a:r>
              <a:rPr lang="en-US" altLang="en-US" sz="2000">
                <a:solidFill>
                  <a:srgbClr val="FF0000"/>
                </a:solidFill>
                <a:latin typeface="Comic Sans MS" panose="030F0702030302020204" pitchFamily="66" charset="0"/>
              </a:rPr>
              <a:t> Pa</a:t>
            </a:r>
            <a:endParaRPr lang="en-US" altLang="en-US" sz="2000">
              <a:solidFill>
                <a:srgbClr val="339933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67590" name="Object 6">
            <a:extLst>
              <a:ext uri="{FF2B5EF4-FFF2-40B4-BE49-F238E27FC236}">
                <a16:creationId xmlns:a16="http://schemas.microsoft.com/office/drawing/2014/main" id="{D72CE9E4-A263-9FDB-0BFB-31EB30DCD1C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00200" y="152400"/>
          <a:ext cx="554355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4" imgW="5544324" imgH="1552792" progId="Paint.Picture">
                  <p:embed/>
                </p:oleObj>
              </mc:Choice>
              <mc:Fallback>
                <p:oleObj name="Bitmap Image" r:id="rId4" imgW="5544324" imgH="1552792" progId="Paint.Picture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52400"/>
                        <a:ext cx="554355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591" name="Text Box 7">
            <a:extLst>
              <a:ext uri="{FF2B5EF4-FFF2-40B4-BE49-F238E27FC236}">
                <a16:creationId xmlns:a16="http://schemas.microsoft.com/office/drawing/2014/main" id="{9AD70388-860F-B6E7-B984-8FDB8DE630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09600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>
                <a:latin typeface="Comic Sans MS" panose="030F0702030302020204" pitchFamily="66" charset="0"/>
              </a:rPr>
              <a:t>Exercise #2</a:t>
            </a:r>
          </a:p>
        </p:txBody>
      </p:sp>
      <p:graphicFrame>
        <p:nvGraphicFramePr>
          <p:cNvPr id="67594" name="Object 10">
            <a:extLst>
              <a:ext uri="{FF2B5EF4-FFF2-40B4-BE49-F238E27FC236}">
                <a16:creationId xmlns:a16="http://schemas.microsoft.com/office/drawing/2014/main" id="{80075B89-97E0-B6E7-2DF3-99D1AE6A975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14400" y="3429000"/>
          <a:ext cx="2647950" cy="235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2647619" imgH="2352381" progId="Paint.Picture">
                  <p:embed/>
                </p:oleObj>
              </mc:Choice>
              <mc:Fallback>
                <p:oleObj name="Bitmap Image" r:id="rId6" imgW="2647619" imgH="2352381" progId="Paint.Picture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429000"/>
                        <a:ext cx="2647950" cy="2352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595" name="Text Box 11">
            <a:extLst>
              <a:ext uri="{FF2B5EF4-FFF2-40B4-BE49-F238E27FC236}">
                <a16:creationId xmlns:a16="http://schemas.microsoft.com/office/drawing/2014/main" id="{68260A9F-989F-9F05-2C50-D273301DFB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2672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h</a:t>
            </a:r>
          </a:p>
        </p:txBody>
      </p:sp>
      <p:sp>
        <p:nvSpPr>
          <p:cNvPr id="67597" name="Text Box 13">
            <a:extLst>
              <a:ext uri="{FF2B5EF4-FFF2-40B4-BE49-F238E27FC236}">
                <a16:creationId xmlns:a16="http://schemas.microsoft.com/office/drawing/2014/main" id="{AC61B27F-80B2-F3C9-779B-680244BDFC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9530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67598" name="Text Box 14">
            <a:extLst>
              <a:ext uri="{FF2B5EF4-FFF2-40B4-BE49-F238E27FC236}">
                <a16:creationId xmlns:a16="http://schemas.microsoft.com/office/drawing/2014/main" id="{6138DC63-5AC3-59EE-8637-4CC88ECB17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52578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s</a:t>
            </a:r>
          </a:p>
        </p:txBody>
      </p:sp>
      <p:sp>
        <p:nvSpPr>
          <p:cNvPr id="67599" name="Text Box 15">
            <a:extLst>
              <a:ext uri="{FF2B5EF4-FFF2-40B4-BE49-F238E27FC236}">
                <a16:creationId xmlns:a16="http://schemas.microsoft.com/office/drawing/2014/main" id="{7EC126A4-9A41-7A99-2FC3-9ED239620A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3200400"/>
            <a:ext cx="449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FF0000"/>
                </a:solidFill>
                <a:latin typeface="Comic Sans MS" panose="030F0702030302020204" pitchFamily="66" charset="0"/>
              </a:rPr>
              <a:t>Volume = 1/3 (area of base) (height)</a:t>
            </a:r>
            <a:endParaRPr lang="en-US" altLang="en-US" sz="2000" baseline="30000">
              <a:latin typeface="Comic Sans MS" panose="030F0702030302020204" pitchFamily="66" charset="0"/>
            </a:endParaRPr>
          </a:p>
        </p:txBody>
      </p:sp>
      <p:sp>
        <p:nvSpPr>
          <p:cNvPr id="67600" name="Text Box 16">
            <a:extLst>
              <a:ext uri="{FF2B5EF4-FFF2-40B4-BE49-F238E27FC236}">
                <a16:creationId xmlns:a16="http://schemas.microsoft.com/office/drawing/2014/main" id="{7A275C3A-8729-2347-ED04-869213AAC4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3657600"/>
            <a:ext cx="44958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latin typeface="Comic Sans MS" panose="030F0702030302020204" pitchFamily="66" charset="0"/>
              </a:rPr>
              <a:t>	= 1/3 ( 60m</a:t>
            </a:r>
            <a:r>
              <a:rPr lang="en-US" altLang="en-US" sz="2000" baseline="30000">
                <a:latin typeface="Comic Sans MS" panose="030F0702030302020204" pitchFamily="66" charset="0"/>
              </a:rPr>
              <a:t>2</a:t>
            </a:r>
            <a:r>
              <a:rPr lang="en-US" altLang="en-US" sz="2000">
                <a:latin typeface="Comic Sans MS" panose="030F0702030302020204" pitchFamily="66" charset="0"/>
              </a:rPr>
              <a:t>)(8m)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latin typeface="Comic Sans MS" panose="030F0702030302020204" pitchFamily="66" charset="0"/>
              </a:rPr>
              <a:t>	= 160 m</a:t>
            </a:r>
            <a:r>
              <a:rPr lang="en-US" altLang="en-US" sz="2000" baseline="3000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67601" name="Text Box 17">
            <a:extLst>
              <a:ext uri="{FF2B5EF4-FFF2-40B4-BE49-F238E27FC236}">
                <a16:creationId xmlns:a16="http://schemas.microsoft.com/office/drawing/2014/main" id="{2D9BEA25-1653-46FD-08F3-3B281A5626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5181600"/>
            <a:ext cx="3962400" cy="1036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FF0000"/>
                </a:solidFill>
                <a:latin typeface="Comic Sans MS" panose="030F0702030302020204" pitchFamily="66" charset="0"/>
              </a:rPr>
              <a:t>		</a:t>
            </a:r>
            <a:r>
              <a:rPr lang="en-US" altLang="en-US" sz="2000">
                <a:latin typeface="Comic Sans MS" panose="030F0702030302020204" pitchFamily="66" charset="0"/>
              </a:rPr>
              <a:t>= </a:t>
            </a:r>
            <a:r>
              <a:rPr lang="en-US" altLang="en-US" sz="3200">
                <a:latin typeface="Comic Sans MS" panose="030F0702030302020204" pitchFamily="66" charset="0"/>
              </a:rPr>
              <a:t>½</a:t>
            </a:r>
            <a:r>
              <a:rPr lang="en-US" altLang="en-US" sz="2000">
                <a:latin typeface="Comic Sans MS" panose="030F0702030302020204" pitchFamily="66" charset="0"/>
              </a:rPr>
              <a:t> (5)(6)(4)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latin typeface="Comic Sans MS" panose="030F0702030302020204" pitchFamily="66" charset="0"/>
              </a:rPr>
              <a:t>		= 60 m</a:t>
            </a:r>
            <a:r>
              <a:rPr lang="en-US" altLang="en-US" sz="2000" baseline="30000">
                <a:latin typeface="Comic Sans MS" panose="030F0702030302020204" pitchFamily="66" charset="0"/>
              </a:rPr>
              <a:t>2</a:t>
            </a:r>
            <a:endParaRPr lang="en-US" altLang="en-US" sz="2000">
              <a:solidFill>
                <a:srgbClr val="339933"/>
              </a:solidFill>
              <a:latin typeface="Comic Sans MS" panose="030F0702030302020204" pitchFamily="66" charset="0"/>
            </a:endParaRPr>
          </a:p>
        </p:txBody>
      </p:sp>
      <p:pic>
        <p:nvPicPr>
          <p:cNvPr id="67603" name="Picture 19">
            <a:extLst>
              <a:ext uri="{FF2B5EF4-FFF2-40B4-BE49-F238E27FC236}">
                <a16:creationId xmlns:a16="http://schemas.microsoft.com/office/drawing/2014/main" id="{F5ACDF09-5F4F-BCFB-3C2A-C2C418468DC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828800"/>
            <a:ext cx="1143000" cy="1131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7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7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7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7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autoUpdateAnimBg="0"/>
      <p:bldP spid="67599" grpId="0" autoUpdateAnimBg="0"/>
      <p:bldP spid="67600" grpId="0" autoUpdateAnimBg="0"/>
      <p:bldP spid="67601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Text Box 3">
            <a:extLst>
              <a:ext uri="{FF2B5EF4-FFF2-40B4-BE49-F238E27FC236}">
                <a16:creationId xmlns:a16="http://schemas.microsoft.com/office/drawing/2014/main" id="{F64B9E69-D657-82CA-588A-BE369D191E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1524000"/>
            <a:ext cx="3657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FF0000"/>
                </a:solidFill>
                <a:latin typeface="Comic Sans MS" panose="030F0702030302020204" pitchFamily="66" charset="0"/>
              </a:rPr>
              <a:t>Surface Area   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FF0000"/>
                </a:solidFill>
                <a:latin typeface="Comic Sans MS" panose="030F0702030302020204" pitchFamily="66" charset="0"/>
              </a:rPr>
              <a:t>= area of base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FF0000"/>
                </a:solidFill>
                <a:latin typeface="Comic Sans MS" panose="030F0702030302020204" pitchFamily="66" charset="0"/>
              </a:rPr>
              <a:t>+ 5 (area of one lateral face)</a:t>
            </a:r>
            <a:endParaRPr lang="en-US" altLang="en-US" sz="2000" baseline="30000">
              <a:latin typeface="Comic Sans MS" panose="030F0702030302020204" pitchFamily="66" charset="0"/>
            </a:endParaRPr>
          </a:p>
        </p:txBody>
      </p:sp>
      <p:graphicFrame>
        <p:nvGraphicFramePr>
          <p:cNvPr id="68612" name="Object 4">
            <a:extLst>
              <a:ext uri="{FF2B5EF4-FFF2-40B4-BE49-F238E27FC236}">
                <a16:creationId xmlns:a16="http://schemas.microsoft.com/office/drawing/2014/main" id="{66D168BF-2691-0BE8-F88D-1C489B3A707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00200" y="152400"/>
          <a:ext cx="554355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4" imgW="5544324" imgH="1552792" progId="Paint.Picture">
                  <p:embed/>
                </p:oleObj>
              </mc:Choice>
              <mc:Fallback>
                <p:oleObj name="Bitmap Image" r:id="rId4" imgW="5544324" imgH="1552792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52400"/>
                        <a:ext cx="554355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13" name="Text Box 5">
            <a:extLst>
              <a:ext uri="{FF2B5EF4-FFF2-40B4-BE49-F238E27FC236}">
                <a16:creationId xmlns:a16="http://schemas.microsoft.com/office/drawing/2014/main" id="{F7FD3628-A353-5D0D-D683-F6C2708C21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33400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>
                <a:latin typeface="Comic Sans MS" panose="030F0702030302020204" pitchFamily="66" charset="0"/>
              </a:rPr>
              <a:t>Area of Pyramids</a:t>
            </a:r>
          </a:p>
        </p:txBody>
      </p:sp>
      <p:sp>
        <p:nvSpPr>
          <p:cNvPr id="68620" name="Text Box 12">
            <a:extLst>
              <a:ext uri="{FF2B5EF4-FFF2-40B4-BE49-F238E27FC236}">
                <a16:creationId xmlns:a16="http://schemas.microsoft.com/office/drawing/2014/main" id="{1FD940A4-B201-7AA3-484E-B79DC12552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3810000" cy="1673225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>
                    <a:alpha val="50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latin typeface="Comic Sans MS" panose="030F0702030302020204" pitchFamily="66" charset="0"/>
              </a:rPr>
              <a:t>Find the surface area of the pyramid.                              height     </a:t>
            </a:r>
            <a:r>
              <a:rPr lang="en-US" altLang="en-US" sz="2000">
                <a:solidFill>
                  <a:srgbClr val="3333FF"/>
                </a:solidFill>
                <a:latin typeface="Comic Sans MS" panose="030F0702030302020204" pitchFamily="66" charset="0"/>
              </a:rPr>
              <a:t>h = 8 m</a:t>
            </a:r>
            <a:r>
              <a:rPr lang="en-US" altLang="en-US" sz="2000">
                <a:latin typeface="Comic Sans MS" panose="030F0702030302020204" pitchFamily="66" charset="0"/>
              </a:rPr>
              <a:t>                 apothem  </a:t>
            </a:r>
            <a:r>
              <a:rPr lang="en-US" altLang="en-US" sz="2000">
                <a:solidFill>
                  <a:srgbClr val="3333FF"/>
                </a:solidFill>
                <a:latin typeface="Comic Sans MS" panose="030F0702030302020204" pitchFamily="66" charset="0"/>
              </a:rPr>
              <a:t>a = 4 m</a:t>
            </a:r>
            <a:r>
              <a:rPr lang="en-US" altLang="en-US" sz="2000">
                <a:latin typeface="Comic Sans MS" panose="030F0702030302020204" pitchFamily="66" charset="0"/>
              </a:rPr>
              <a:t>                        side         </a:t>
            </a:r>
            <a:r>
              <a:rPr lang="en-US" altLang="en-US" sz="2000">
                <a:solidFill>
                  <a:srgbClr val="3333FF"/>
                </a:solidFill>
                <a:latin typeface="Comic Sans MS" panose="030F0702030302020204" pitchFamily="66" charset="0"/>
              </a:rPr>
              <a:t>s = 6 m</a:t>
            </a:r>
          </a:p>
        </p:txBody>
      </p:sp>
      <p:graphicFrame>
        <p:nvGraphicFramePr>
          <p:cNvPr id="68621" name="Object 13">
            <a:extLst>
              <a:ext uri="{FF2B5EF4-FFF2-40B4-BE49-F238E27FC236}">
                <a16:creationId xmlns:a16="http://schemas.microsoft.com/office/drawing/2014/main" id="{2A441CEF-DF95-1567-3012-CFABA886972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14400" y="3429000"/>
          <a:ext cx="2647950" cy="235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2647619" imgH="2352381" progId="Paint.Picture">
                  <p:embed/>
                </p:oleObj>
              </mc:Choice>
              <mc:Fallback>
                <p:oleObj name="Bitmap Image" r:id="rId6" imgW="2647619" imgH="2352381" progId="Paint.Picture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429000"/>
                        <a:ext cx="2647950" cy="2352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22" name="Text Box 14">
            <a:extLst>
              <a:ext uri="{FF2B5EF4-FFF2-40B4-BE49-F238E27FC236}">
                <a16:creationId xmlns:a16="http://schemas.microsoft.com/office/drawing/2014/main" id="{42195402-6E4E-99F4-9D40-6FB8ADC429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42672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h</a:t>
            </a:r>
          </a:p>
        </p:txBody>
      </p:sp>
      <p:sp>
        <p:nvSpPr>
          <p:cNvPr id="68623" name="Text Box 15">
            <a:extLst>
              <a:ext uri="{FF2B5EF4-FFF2-40B4-BE49-F238E27FC236}">
                <a16:creationId xmlns:a16="http://schemas.microsoft.com/office/drawing/2014/main" id="{222CD72A-B998-BBF7-3CE8-8E10EB1FD6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49530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68624" name="Text Box 16">
            <a:extLst>
              <a:ext uri="{FF2B5EF4-FFF2-40B4-BE49-F238E27FC236}">
                <a16:creationId xmlns:a16="http://schemas.microsoft.com/office/drawing/2014/main" id="{3051BE89-C774-4D87-DC01-8B8B67893A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52578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s</a:t>
            </a:r>
          </a:p>
        </p:txBody>
      </p:sp>
      <p:sp>
        <p:nvSpPr>
          <p:cNvPr id="68625" name="Text Box 17">
            <a:extLst>
              <a:ext uri="{FF2B5EF4-FFF2-40B4-BE49-F238E27FC236}">
                <a16:creationId xmlns:a16="http://schemas.microsoft.com/office/drawing/2014/main" id="{8BA1C42D-9114-F75B-76FA-CB1972FDFE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3962400"/>
            <a:ext cx="3733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FF0000"/>
                </a:solidFill>
                <a:latin typeface="Comic Sans MS" panose="030F0702030302020204" pitchFamily="66" charset="0"/>
              </a:rPr>
              <a:t>Area of a pentagon                   </a:t>
            </a:r>
          </a:p>
        </p:txBody>
      </p:sp>
      <p:sp>
        <p:nvSpPr>
          <p:cNvPr id="68627" name="Line 19">
            <a:extLst>
              <a:ext uri="{FF2B5EF4-FFF2-40B4-BE49-F238E27FC236}">
                <a16:creationId xmlns:a16="http://schemas.microsoft.com/office/drawing/2014/main" id="{9A656D21-F0C4-EDB0-DEE8-66D0E5F135D9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3581400"/>
            <a:ext cx="914400" cy="16764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8628" name="Text Box 20">
            <a:extLst>
              <a:ext uri="{FF2B5EF4-FFF2-40B4-BE49-F238E27FC236}">
                <a16:creationId xmlns:a16="http://schemas.microsoft.com/office/drawing/2014/main" id="{70B1D555-304D-0C3E-2414-D206A6E464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4196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>
                <a:solidFill>
                  <a:schemeClr val="bg1"/>
                </a:solidFill>
                <a:latin typeface="Comic Sans MS" panose="030F0702030302020204" pitchFamily="66" charset="0"/>
              </a:rPr>
              <a:t>l</a:t>
            </a:r>
          </a:p>
        </p:txBody>
      </p:sp>
      <p:sp>
        <p:nvSpPr>
          <p:cNvPr id="68629" name="Text Box 21">
            <a:extLst>
              <a:ext uri="{FF2B5EF4-FFF2-40B4-BE49-F238E27FC236}">
                <a16:creationId xmlns:a16="http://schemas.microsoft.com/office/drawing/2014/main" id="{81E31841-5C6A-8637-3623-00E247C724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3276600"/>
            <a:ext cx="3733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latin typeface="Comic Sans MS" panose="030F0702030302020204" pitchFamily="66" charset="0"/>
              </a:rPr>
              <a:t>What shape is the base?</a:t>
            </a:r>
            <a:endParaRPr lang="en-US" altLang="en-US"/>
          </a:p>
        </p:txBody>
      </p:sp>
      <p:sp>
        <p:nvSpPr>
          <p:cNvPr id="68631" name="Text Box 23">
            <a:extLst>
              <a:ext uri="{FF2B5EF4-FFF2-40B4-BE49-F238E27FC236}">
                <a16:creationId xmlns:a16="http://schemas.microsoft.com/office/drawing/2014/main" id="{2B196600-3881-BFBD-6712-5F683E1BFA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4343400"/>
            <a:ext cx="3733800" cy="161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FF0000"/>
                </a:solidFill>
                <a:latin typeface="Comic Sans MS" panose="030F0702030302020204" pitchFamily="66" charset="0"/>
              </a:rPr>
              <a:t>= </a:t>
            </a:r>
            <a:r>
              <a:rPr lang="en-US" altLang="en-US" sz="2800">
                <a:solidFill>
                  <a:srgbClr val="FF0000"/>
                </a:solidFill>
                <a:latin typeface="Comic Sans MS" panose="030F0702030302020204" pitchFamily="66" charset="0"/>
              </a:rPr>
              <a:t>½</a:t>
            </a:r>
            <a:r>
              <a:rPr lang="en-US" altLang="en-US" sz="2000">
                <a:solidFill>
                  <a:srgbClr val="FF0000"/>
                </a:solidFill>
                <a:latin typeface="Comic Sans MS" panose="030F0702030302020204" pitchFamily="66" charset="0"/>
              </a:rPr>
              <a:t> Pa                                   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latin typeface="Comic Sans MS" panose="030F0702030302020204" pitchFamily="66" charset="0"/>
              </a:rPr>
              <a:t>= </a:t>
            </a:r>
            <a:r>
              <a:rPr lang="en-US" altLang="en-US" sz="2800">
                <a:latin typeface="Comic Sans MS" panose="030F0702030302020204" pitchFamily="66" charset="0"/>
              </a:rPr>
              <a:t>½</a:t>
            </a:r>
            <a:r>
              <a:rPr lang="en-US" altLang="en-US" sz="2000">
                <a:latin typeface="Comic Sans MS" panose="030F0702030302020204" pitchFamily="66" charset="0"/>
              </a:rPr>
              <a:t> (5)(6)(4)                         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latin typeface="Comic Sans MS" panose="030F0702030302020204" pitchFamily="66" charset="0"/>
              </a:rPr>
              <a:t>= 60 m</a:t>
            </a:r>
            <a:r>
              <a:rPr lang="en-US" altLang="en-US" sz="2000" baseline="30000">
                <a:latin typeface="Comic Sans MS" panose="030F0702030302020204" pitchFamily="66" charset="0"/>
              </a:rPr>
              <a:t>2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8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8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8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8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686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autoUpdateAnimBg="0"/>
      <p:bldP spid="68625" grpId="0" autoUpdateAnimBg="0"/>
      <p:bldP spid="68629" grpId="0" autoUpdateAnimBg="0"/>
      <p:bldP spid="68631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6803" name="Object 3">
            <a:extLst>
              <a:ext uri="{FF2B5EF4-FFF2-40B4-BE49-F238E27FC236}">
                <a16:creationId xmlns:a16="http://schemas.microsoft.com/office/drawing/2014/main" id="{E344596E-E895-BCD2-7811-266375C60CA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00200" y="152400"/>
          <a:ext cx="554355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4" imgW="5544324" imgH="1552792" progId="Paint.Picture">
                  <p:embed/>
                </p:oleObj>
              </mc:Choice>
              <mc:Fallback>
                <p:oleObj name="Bitmap Image" r:id="rId4" imgW="5544324" imgH="1552792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52400"/>
                        <a:ext cx="554355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804" name="Text Box 4">
            <a:extLst>
              <a:ext uri="{FF2B5EF4-FFF2-40B4-BE49-F238E27FC236}">
                <a16:creationId xmlns:a16="http://schemas.microsoft.com/office/drawing/2014/main" id="{38EFC135-B1D5-76F5-69FA-65C1A568EE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33400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>
                <a:latin typeface="Comic Sans MS" panose="030F0702030302020204" pitchFamily="66" charset="0"/>
              </a:rPr>
              <a:t>Area of Pyramids</a:t>
            </a:r>
          </a:p>
        </p:txBody>
      </p:sp>
      <p:sp>
        <p:nvSpPr>
          <p:cNvPr id="76805" name="Text Box 5">
            <a:extLst>
              <a:ext uri="{FF2B5EF4-FFF2-40B4-BE49-F238E27FC236}">
                <a16:creationId xmlns:a16="http://schemas.microsoft.com/office/drawing/2014/main" id="{3A3A029F-2DA5-154B-8E1B-9F7A4F1131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3810000" cy="1673225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>
                    <a:alpha val="50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latin typeface="Comic Sans MS" panose="030F0702030302020204" pitchFamily="66" charset="0"/>
              </a:rPr>
              <a:t>Find the surface area of the pyramid.                              height     </a:t>
            </a:r>
            <a:r>
              <a:rPr lang="en-US" altLang="en-US" sz="2000">
                <a:solidFill>
                  <a:srgbClr val="3333FF"/>
                </a:solidFill>
                <a:latin typeface="Comic Sans MS" panose="030F0702030302020204" pitchFamily="66" charset="0"/>
              </a:rPr>
              <a:t>h = 8 m</a:t>
            </a:r>
            <a:r>
              <a:rPr lang="en-US" altLang="en-US" sz="2000">
                <a:latin typeface="Comic Sans MS" panose="030F0702030302020204" pitchFamily="66" charset="0"/>
              </a:rPr>
              <a:t>                 apothem  </a:t>
            </a:r>
            <a:r>
              <a:rPr lang="en-US" altLang="en-US" sz="2000">
                <a:solidFill>
                  <a:srgbClr val="3333FF"/>
                </a:solidFill>
                <a:latin typeface="Comic Sans MS" panose="030F0702030302020204" pitchFamily="66" charset="0"/>
              </a:rPr>
              <a:t>a = 4 m</a:t>
            </a:r>
            <a:r>
              <a:rPr lang="en-US" altLang="en-US" sz="2000">
                <a:latin typeface="Comic Sans MS" panose="030F0702030302020204" pitchFamily="66" charset="0"/>
              </a:rPr>
              <a:t>                        side         </a:t>
            </a:r>
            <a:r>
              <a:rPr lang="en-US" altLang="en-US" sz="2000">
                <a:solidFill>
                  <a:srgbClr val="3333FF"/>
                </a:solidFill>
                <a:latin typeface="Comic Sans MS" panose="030F0702030302020204" pitchFamily="66" charset="0"/>
              </a:rPr>
              <a:t>s = 6 m</a:t>
            </a:r>
          </a:p>
        </p:txBody>
      </p:sp>
      <p:graphicFrame>
        <p:nvGraphicFramePr>
          <p:cNvPr id="76806" name="Object 6">
            <a:extLst>
              <a:ext uri="{FF2B5EF4-FFF2-40B4-BE49-F238E27FC236}">
                <a16:creationId xmlns:a16="http://schemas.microsoft.com/office/drawing/2014/main" id="{6ED48F8D-CB5A-AA4F-A813-5DB4BC8C2AE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14400" y="3429000"/>
          <a:ext cx="2647950" cy="235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2647619" imgH="2352381" progId="Paint.Picture">
                  <p:embed/>
                </p:oleObj>
              </mc:Choice>
              <mc:Fallback>
                <p:oleObj name="Bitmap Image" r:id="rId6" imgW="2647619" imgH="2352381" progId="Paint.Picture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429000"/>
                        <a:ext cx="2647950" cy="2352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807" name="Text Box 7">
            <a:extLst>
              <a:ext uri="{FF2B5EF4-FFF2-40B4-BE49-F238E27FC236}">
                <a16:creationId xmlns:a16="http://schemas.microsoft.com/office/drawing/2014/main" id="{FC0AF127-1A25-A49F-B37D-F480914CE4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42672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h</a:t>
            </a:r>
          </a:p>
        </p:txBody>
      </p:sp>
      <p:sp>
        <p:nvSpPr>
          <p:cNvPr id="76808" name="Text Box 8">
            <a:extLst>
              <a:ext uri="{FF2B5EF4-FFF2-40B4-BE49-F238E27FC236}">
                <a16:creationId xmlns:a16="http://schemas.microsoft.com/office/drawing/2014/main" id="{1BF7DFD6-40C8-DDBB-AB5B-B80C0DA9FB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49530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76809" name="Text Box 9">
            <a:extLst>
              <a:ext uri="{FF2B5EF4-FFF2-40B4-BE49-F238E27FC236}">
                <a16:creationId xmlns:a16="http://schemas.microsoft.com/office/drawing/2014/main" id="{4A6B2C76-72E1-D433-20DB-98A79A7386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52578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s</a:t>
            </a:r>
          </a:p>
        </p:txBody>
      </p:sp>
      <p:sp>
        <p:nvSpPr>
          <p:cNvPr id="76810" name="Text Box 10">
            <a:extLst>
              <a:ext uri="{FF2B5EF4-FFF2-40B4-BE49-F238E27FC236}">
                <a16:creationId xmlns:a16="http://schemas.microsoft.com/office/drawing/2014/main" id="{144B347C-4A69-5980-2BFE-90E9BE4EDC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1981200"/>
            <a:ext cx="3810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FF0000"/>
                </a:solidFill>
                <a:latin typeface="Comic Sans MS" panose="030F0702030302020204" pitchFamily="66" charset="0"/>
              </a:rPr>
              <a:t>Area of a triangle                   = </a:t>
            </a:r>
            <a:r>
              <a:rPr lang="en-US" altLang="en-US" sz="2800">
                <a:solidFill>
                  <a:srgbClr val="FF0000"/>
                </a:solidFill>
                <a:latin typeface="Comic Sans MS" panose="030F0702030302020204" pitchFamily="66" charset="0"/>
              </a:rPr>
              <a:t>½</a:t>
            </a:r>
            <a:r>
              <a:rPr lang="en-US" altLang="en-US" sz="2000">
                <a:solidFill>
                  <a:srgbClr val="FF0000"/>
                </a:solidFill>
                <a:latin typeface="Comic Sans MS" panose="030F0702030302020204" pitchFamily="66" charset="0"/>
              </a:rPr>
              <a:t> base (height)</a:t>
            </a:r>
          </a:p>
        </p:txBody>
      </p:sp>
      <p:sp>
        <p:nvSpPr>
          <p:cNvPr id="76811" name="Line 11">
            <a:extLst>
              <a:ext uri="{FF2B5EF4-FFF2-40B4-BE49-F238E27FC236}">
                <a16:creationId xmlns:a16="http://schemas.microsoft.com/office/drawing/2014/main" id="{83D06F4D-253E-8BF2-FEAF-0E77CA4C049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3581400"/>
            <a:ext cx="914400" cy="16764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6812" name="Text Box 12">
            <a:extLst>
              <a:ext uri="{FF2B5EF4-FFF2-40B4-BE49-F238E27FC236}">
                <a16:creationId xmlns:a16="http://schemas.microsoft.com/office/drawing/2014/main" id="{C59EFD26-0A09-56B5-9E58-476DF2D75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4196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>
                <a:solidFill>
                  <a:schemeClr val="bg1"/>
                </a:solidFill>
                <a:latin typeface="Comic Sans MS" panose="030F0702030302020204" pitchFamily="66" charset="0"/>
              </a:rPr>
              <a:t>l</a:t>
            </a:r>
          </a:p>
        </p:txBody>
      </p:sp>
      <p:sp>
        <p:nvSpPr>
          <p:cNvPr id="76813" name="Text Box 13">
            <a:extLst>
              <a:ext uri="{FF2B5EF4-FFF2-40B4-BE49-F238E27FC236}">
                <a16:creationId xmlns:a16="http://schemas.microsoft.com/office/drawing/2014/main" id="{8AF38228-548C-8D07-668E-2EC9BAB992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447800"/>
            <a:ext cx="441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latin typeface="Comic Sans MS" panose="030F0702030302020204" pitchFamily="66" charset="0"/>
              </a:rPr>
              <a:t>What shape are the lateral sides?</a:t>
            </a:r>
            <a:endParaRPr lang="en-US" altLang="en-US"/>
          </a:p>
        </p:txBody>
      </p:sp>
      <p:sp>
        <p:nvSpPr>
          <p:cNvPr id="76815" name="Text Box 15">
            <a:extLst>
              <a:ext uri="{FF2B5EF4-FFF2-40B4-BE49-F238E27FC236}">
                <a16:creationId xmlns:a16="http://schemas.microsoft.com/office/drawing/2014/main" id="{A6974758-E609-0922-C7BA-AE91F8A97A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876800"/>
            <a:ext cx="3733800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i="1">
                <a:solidFill>
                  <a:srgbClr val="FF0000"/>
                </a:solidFill>
                <a:latin typeface="Comic Sans MS" panose="030F0702030302020204" pitchFamily="66" charset="0"/>
              </a:rPr>
              <a:t>l </a:t>
            </a:r>
            <a:r>
              <a:rPr lang="en-US" altLang="en-US" sz="2000" b="1" baseline="3000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altLang="en-US" sz="2000">
                <a:solidFill>
                  <a:srgbClr val="FF0000"/>
                </a:solidFill>
                <a:latin typeface="Comic Sans MS" panose="030F0702030302020204" pitchFamily="66" charset="0"/>
              </a:rPr>
              <a:t> = h</a:t>
            </a:r>
            <a:r>
              <a:rPr lang="en-US" altLang="en-US" sz="2000" b="1" baseline="3000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altLang="en-US" sz="2000">
                <a:solidFill>
                  <a:srgbClr val="FF0000"/>
                </a:solidFill>
                <a:latin typeface="Comic Sans MS" panose="030F0702030302020204" pitchFamily="66" charset="0"/>
              </a:rPr>
              <a:t> + a</a:t>
            </a:r>
            <a:r>
              <a:rPr lang="en-US" altLang="en-US" sz="2000" b="1" baseline="3000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altLang="en-US" sz="2000">
                <a:solidFill>
                  <a:srgbClr val="FF0000"/>
                </a:solidFill>
                <a:latin typeface="Comic Sans MS" panose="030F0702030302020204" pitchFamily="66" charset="0"/>
              </a:rPr>
              <a:t>                                   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latin typeface="Comic Sans MS" panose="030F0702030302020204" pitchFamily="66" charset="0"/>
              </a:rPr>
              <a:t>    = 8</a:t>
            </a:r>
            <a:r>
              <a:rPr lang="en-US" altLang="en-US" sz="2000" b="1" baseline="30000">
                <a:latin typeface="Comic Sans MS" panose="030F0702030302020204" pitchFamily="66" charset="0"/>
              </a:rPr>
              <a:t>2</a:t>
            </a:r>
            <a:r>
              <a:rPr lang="en-US" altLang="en-US" sz="2000">
                <a:latin typeface="Comic Sans MS" panose="030F0702030302020204" pitchFamily="66" charset="0"/>
              </a:rPr>
              <a:t> + 4</a:t>
            </a:r>
            <a:r>
              <a:rPr lang="en-US" altLang="en-US" sz="2000" b="1" baseline="30000">
                <a:latin typeface="Comic Sans MS" panose="030F0702030302020204" pitchFamily="66" charset="0"/>
              </a:rPr>
              <a:t>2</a:t>
            </a:r>
            <a:r>
              <a:rPr lang="en-US" altLang="en-US" sz="2000">
                <a:latin typeface="Comic Sans MS" panose="030F0702030302020204" pitchFamily="66" charset="0"/>
              </a:rPr>
              <a:t>                         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latin typeface="Comic Sans MS" panose="030F0702030302020204" pitchFamily="66" charset="0"/>
              </a:rPr>
              <a:t>    = 80 m</a:t>
            </a:r>
            <a:r>
              <a:rPr lang="en-US" altLang="en-US" sz="2000" baseline="30000">
                <a:latin typeface="Comic Sans MS" panose="030F0702030302020204" pitchFamily="66" charset="0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 altLang="en-US" sz="2000" i="1">
                <a:latin typeface="Comic Sans MS" panose="030F0702030302020204" pitchFamily="66" charset="0"/>
              </a:rPr>
              <a:t> l </a:t>
            </a:r>
            <a:r>
              <a:rPr lang="en-US" altLang="en-US" sz="2000">
                <a:latin typeface="Comic Sans MS" panose="030F0702030302020204" pitchFamily="66" charset="0"/>
              </a:rPr>
              <a:t> = 8.9 m</a:t>
            </a:r>
          </a:p>
        </p:txBody>
      </p:sp>
      <p:sp>
        <p:nvSpPr>
          <p:cNvPr id="76816" name="Text Box 16">
            <a:extLst>
              <a:ext uri="{FF2B5EF4-FFF2-40B4-BE49-F238E27FC236}">
                <a16:creationId xmlns:a16="http://schemas.microsoft.com/office/drawing/2014/main" id="{265F554D-9108-F76E-5189-65F03374A6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886200"/>
            <a:ext cx="3886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u="sng">
                <a:solidFill>
                  <a:srgbClr val="3333FF"/>
                </a:solidFill>
                <a:latin typeface="Comic Sans MS" panose="030F0702030302020204" pitchFamily="66" charset="0"/>
              </a:rPr>
              <a:t>Attention!</a:t>
            </a:r>
            <a:r>
              <a:rPr lang="en-US" altLang="en-US" sz="2000">
                <a:solidFill>
                  <a:srgbClr val="3333FF"/>
                </a:solidFill>
                <a:latin typeface="Comic Sans MS" panose="030F0702030302020204" pitchFamily="66" charset="0"/>
              </a:rPr>
              <a:t> the height of the triangle is the slant height ”</a:t>
            </a:r>
            <a:r>
              <a:rPr lang="en-US" altLang="en-US" sz="2000" i="1">
                <a:solidFill>
                  <a:srgbClr val="3333FF"/>
                </a:solidFill>
                <a:latin typeface="Comic Sans MS" panose="030F0702030302020204" pitchFamily="66" charset="0"/>
              </a:rPr>
              <a:t>l </a:t>
            </a:r>
            <a:r>
              <a:rPr lang="en-US" altLang="en-US" sz="2000">
                <a:solidFill>
                  <a:srgbClr val="3333FF"/>
                </a:solidFill>
                <a:latin typeface="Comic Sans MS" panose="030F0702030302020204" pitchFamily="66" charset="0"/>
              </a:rPr>
              <a:t>”</a:t>
            </a:r>
          </a:p>
        </p:txBody>
      </p:sp>
      <p:sp>
        <p:nvSpPr>
          <p:cNvPr id="76817" name="Text Box 17">
            <a:extLst>
              <a:ext uri="{FF2B5EF4-FFF2-40B4-BE49-F238E27FC236}">
                <a16:creationId xmlns:a16="http://schemas.microsoft.com/office/drawing/2014/main" id="{0CB30690-522A-A9A9-F79C-E5DDB995F9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895600"/>
            <a:ext cx="3048000" cy="976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latin typeface="Comic Sans MS" panose="030F0702030302020204" pitchFamily="66" charset="0"/>
              </a:rPr>
              <a:t>= </a:t>
            </a:r>
            <a:r>
              <a:rPr lang="en-US" altLang="en-US" sz="2800">
                <a:latin typeface="Comic Sans MS" panose="030F0702030302020204" pitchFamily="66" charset="0"/>
              </a:rPr>
              <a:t>½</a:t>
            </a:r>
            <a:r>
              <a:rPr lang="en-US" altLang="en-US" sz="2000">
                <a:latin typeface="Comic Sans MS" panose="030F0702030302020204" pitchFamily="66" charset="0"/>
              </a:rPr>
              <a:t> (6)(8.9)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latin typeface="Comic Sans MS" panose="030F0702030302020204" pitchFamily="66" charset="0"/>
              </a:rPr>
              <a:t>= 26.7 m</a:t>
            </a:r>
            <a:r>
              <a:rPr lang="en-US" altLang="en-US" sz="2000" baseline="30000">
                <a:latin typeface="Comic Sans MS" panose="030F0702030302020204" pitchFamily="66" charset="0"/>
              </a:rPr>
              <a:t>2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6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68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6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68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6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6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6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10" grpId="0" autoUpdateAnimBg="0"/>
      <p:bldP spid="76813" grpId="0" autoUpdateAnimBg="0"/>
      <p:bldP spid="76815" grpId="0" autoUpdateAnimBg="0"/>
      <p:bldP spid="76816" grpId="0" autoUpdateAnimBg="0"/>
      <p:bldP spid="76817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1973</TotalTime>
  <Words>705</Words>
  <Application>Microsoft Office PowerPoint</Application>
  <PresentationFormat>On-screen Show (4:3)</PresentationFormat>
  <Paragraphs>120</Paragraphs>
  <Slides>12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Times New Roman</vt:lpstr>
      <vt:lpstr>Arial</vt:lpstr>
      <vt:lpstr>Comic Sans MS</vt:lpstr>
      <vt:lpstr>Symbol</vt:lpstr>
      <vt:lpstr>Default Design</vt:lpstr>
      <vt:lpstr>Bitmap Image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 Treap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Angela Treap</dc:creator>
  <cp:lastModifiedBy>Nayan GRIFFITHS</cp:lastModifiedBy>
  <cp:revision>2</cp:revision>
  <dcterms:created xsi:type="dcterms:W3CDTF">2001-01-15T02:24:25Z</dcterms:created>
  <dcterms:modified xsi:type="dcterms:W3CDTF">2023-03-24T13:34:15Z</dcterms:modified>
</cp:coreProperties>
</file>